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80" r:id="rId12"/>
    <p:sldId id="273" r:id="rId13"/>
    <p:sldId id="274" r:id="rId14"/>
    <p:sldId id="275" r:id="rId15"/>
    <p:sldId id="277" r:id="rId16"/>
    <p:sldId id="276" r:id="rId17"/>
    <p:sldId id="278" r:id="rId18"/>
    <p:sldId id="279" r:id="rId19"/>
    <p:sldId id="271" r:id="rId20"/>
    <p:sldId id="272" r:id="rId2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1E9"/>
    <a:srgbClr val="FFCCFF"/>
    <a:srgbClr val="FF00FF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 snapToGrid="0">
      <p:cViewPr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8637-2A8F-48B5-992A-3AEAABB0FFB9}" type="datetimeFigureOut">
              <a:rPr lang="uk-UA" smtClean="0"/>
              <a:t>28.08.2023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6F79-E06D-4FA4-8ABE-4F7541BD75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8550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8637-2A8F-48B5-992A-3AEAABB0FFB9}" type="datetimeFigureOut">
              <a:rPr lang="uk-UA" smtClean="0"/>
              <a:t>28.08.2023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6F79-E06D-4FA4-8ABE-4F7541BD75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905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8637-2A8F-48B5-992A-3AEAABB0FFB9}" type="datetimeFigureOut">
              <a:rPr lang="uk-UA" smtClean="0"/>
              <a:t>28.08.2023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6F79-E06D-4FA4-8ABE-4F7541BD75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6935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8637-2A8F-48B5-992A-3AEAABB0FFB9}" type="datetimeFigureOut">
              <a:rPr lang="uk-UA" smtClean="0"/>
              <a:t>28.08.2023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6F79-E06D-4FA4-8ABE-4F7541BD75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410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8637-2A8F-48B5-992A-3AEAABB0FFB9}" type="datetimeFigureOut">
              <a:rPr lang="uk-UA" smtClean="0"/>
              <a:t>28.08.2023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6F79-E06D-4FA4-8ABE-4F7541BD75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1791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8637-2A8F-48B5-992A-3AEAABB0FFB9}" type="datetimeFigureOut">
              <a:rPr lang="uk-UA" smtClean="0"/>
              <a:t>28.08.2023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6F79-E06D-4FA4-8ABE-4F7541BD75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5410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8637-2A8F-48B5-992A-3AEAABB0FFB9}" type="datetimeFigureOut">
              <a:rPr lang="uk-UA" smtClean="0"/>
              <a:t>28.08.2023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6F79-E06D-4FA4-8ABE-4F7541BD75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0415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8637-2A8F-48B5-992A-3AEAABB0FFB9}" type="datetimeFigureOut">
              <a:rPr lang="uk-UA" smtClean="0"/>
              <a:t>28.08.2023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6F79-E06D-4FA4-8ABE-4F7541BD75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4170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8637-2A8F-48B5-992A-3AEAABB0FFB9}" type="datetimeFigureOut">
              <a:rPr lang="uk-UA" smtClean="0"/>
              <a:t>28.08.2023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6F79-E06D-4FA4-8ABE-4F7541BD75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620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8637-2A8F-48B5-992A-3AEAABB0FFB9}" type="datetimeFigureOut">
              <a:rPr lang="uk-UA" smtClean="0"/>
              <a:t>28.08.2023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6F79-E06D-4FA4-8ABE-4F7541BD75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1096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18637-2A8F-48B5-992A-3AEAABB0FFB9}" type="datetimeFigureOut">
              <a:rPr lang="uk-UA" smtClean="0"/>
              <a:t>28.08.2023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46F79-E06D-4FA4-8ABE-4F7541BD75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460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18637-2A8F-48B5-992A-3AEAABB0FFB9}" type="datetimeFigureOut">
              <a:rPr lang="uk-UA" smtClean="0"/>
              <a:t>28.08.2023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46F79-E06D-4FA4-8ABE-4F7541BD75D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147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0624"/>
            <a:ext cx="12192000" cy="7379208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3054096" y="1115568"/>
            <a:ext cx="6089904" cy="362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Звіт  про діяльність</a:t>
            </a:r>
            <a:endParaRPr lang="uk-UA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Поздимирськ</a:t>
            </a:r>
            <a:r>
              <a:rPr 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ого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навчально-виховн</a:t>
            </a:r>
            <a:r>
              <a:rPr 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ого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комплекс</a:t>
            </a:r>
            <a:r>
              <a:rPr 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uk-UA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Загальноосвітня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школа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ступенів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дошкільний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заклад»</a:t>
            </a:r>
            <a:endParaRPr lang="uk-UA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Червоноградської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міської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ради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Львівської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uk-UA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 2022 – 2023 </a:t>
            </a:r>
            <a:r>
              <a:rPr lang="uk-UA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63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" t="28878" r="65318" b="28878"/>
          <a:stretch/>
        </p:blipFill>
        <p:spPr>
          <a:xfrm rot="21145527">
            <a:off x="444739" y="971754"/>
            <a:ext cx="2557761" cy="2438201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3694176" y="246889"/>
            <a:ext cx="7351776" cy="2496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КАДРОВЕ ЗАБЕЗПЕЧЕННЯ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2022/2023  навчальному році у школі працювало </a:t>
            </a: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20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педагогічних працівників, </a:t>
            </a: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них 3 - сумісники, </a:t>
            </a:r>
            <a:endParaRPr lang="uk-UA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тому числі 1 директор, </a:t>
            </a:r>
            <a:endParaRPr lang="uk-UA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заступник з навчально-виховної роботи, </a:t>
            </a:r>
            <a:endParaRPr lang="uk-UA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педагоги-організатори (1ставка), </a:t>
            </a:r>
            <a:endParaRPr lang="uk-UA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 перебуває у соціальній відпустці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1848" y="374904"/>
            <a:ext cx="578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/>
          </a:p>
          <a:p>
            <a:r>
              <a:rPr lang="uk-UA" dirty="0" smtClean="0"/>
              <a:t> </a:t>
            </a:r>
            <a:endParaRPr lang="uk-UA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086" y="2743085"/>
            <a:ext cx="7667956" cy="419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2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43840"/>
            <a:ext cx="1155192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У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дошкільному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підрозділі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одна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різновікова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група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3 до 6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endParaRPr lang="ru-RU" dirty="0" smtClean="0"/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початок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навчального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року – 15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, на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кінець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– 18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 них 10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старшого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дошкільного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віку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5-6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),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дитини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середнього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дошкільного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віку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(4 – 5 р.),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молодшого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дошкільного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віку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(3 – 4 роки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" t="16669" r="-2121" b="21729"/>
          <a:stretch/>
        </p:blipFill>
        <p:spPr>
          <a:xfrm>
            <a:off x="6634261" y="1382613"/>
            <a:ext cx="4830994" cy="2232000"/>
          </a:xfrm>
          <a:prstGeom prst="flowChartAlternateProcess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3" t="13414" r="12803" b="20728"/>
          <a:stretch/>
        </p:blipFill>
        <p:spPr>
          <a:xfrm>
            <a:off x="7171753" y="3742337"/>
            <a:ext cx="4608767" cy="3060000"/>
          </a:xfrm>
          <a:prstGeom prst="flowChartAlternateProcess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4144">
            <a:off x="768928" y="2248337"/>
            <a:ext cx="3984000" cy="2988000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5000"/>
          <a:stretch/>
        </p:blipFill>
        <p:spPr>
          <a:xfrm>
            <a:off x="3610261" y="4521574"/>
            <a:ext cx="3024000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0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0"/>
            <a:ext cx="11722608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3200400" y="630936"/>
            <a:ext cx="8238744" cy="5299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504950" algn="l"/>
              </a:tabLst>
            </a:pPr>
            <a:r>
              <a:rPr lang="uk-UA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 о з д і л </a:t>
            </a:r>
            <a:r>
              <a:rPr lang="uk-UA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uk-UA" sz="1200" b="1" dirty="0">
              <a:solidFill>
                <a:srgbClr val="00B05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1504950" algn="l"/>
              </a:tabLst>
            </a:pPr>
            <a:r>
              <a:rPr lang="uk-UA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УПРАВЛІНСЬКІ ПРОЦЕСИ ЗАКЛАДУ </a:t>
            </a:r>
            <a:r>
              <a:rPr lang="uk-UA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ОСВІТИ   </a:t>
            </a:r>
            <a:r>
              <a:rPr lang="uk-UA" b="1" dirty="0" smtClean="0">
                <a:solidFill>
                  <a:srgbClr val="99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</a:t>
            </a:r>
            <a:r>
              <a:rPr lang="uk-UA" b="1" dirty="0" smtClean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1504950" algn="l"/>
              </a:tabLst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кладена </a:t>
            </a:r>
            <a:r>
              <a:rPr lang="uk-UA" sz="2400" b="1" dirty="0"/>
              <a:t>ц</a:t>
            </a:r>
            <a:r>
              <a:rPr lang="uk-UA" sz="2400" b="1" dirty="0" smtClean="0"/>
              <a:t>иклограма </a:t>
            </a:r>
            <a:r>
              <a:rPr lang="ru-RU" sz="2400" b="1" dirty="0" err="1"/>
              <a:t>внутрішкільного</a:t>
            </a:r>
            <a:r>
              <a:rPr lang="ru-RU" sz="2400" b="1" dirty="0"/>
              <a:t> </a:t>
            </a:r>
            <a:r>
              <a:rPr lang="ru-RU" sz="2400" b="1" dirty="0" smtClean="0"/>
              <a:t>контролю                                                                                                                         2. Проведено 15 </a:t>
            </a:r>
            <a:r>
              <a:rPr lang="uk-UA" sz="2400" b="1" dirty="0" smtClean="0"/>
              <a:t>засідань </a:t>
            </a:r>
            <a:r>
              <a:rPr lang="uk-UA" sz="2400" b="1" dirty="0"/>
              <a:t>педагогічних рад </a:t>
            </a:r>
            <a:r>
              <a:rPr lang="uk-UA" sz="2400" b="1" dirty="0" smtClean="0"/>
              <a:t>, наради при директору та заступнику директора з НВР;                                               3.Забезпечується соціальний захист працівників;</a:t>
            </a:r>
            <a:r>
              <a:rPr lang="uk-UA" sz="2400" b="1" dirty="0"/>
              <a:t> </a:t>
            </a:r>
            <a:r>
              <a:rPr lang="uk-UA" sz="2400" b="1" dirty="0" smtClean="0"/>
              <a:t>                                                                              4.Освітній  процесу організований </a:t>
            </a:r>
            <a:r>
              <a:rPr lang="uk-UA" sz="2400" b="1" dirty="0"/>
              <a:t>на засадах </a:t>
            </a:r>
            <a:r>
              <a:rPr lang="uk-UA" sz="2400" b="1" dirty="0" err="1" smtClean="0"/>
              <a:t>людиноцентризму</a:t>
            </a:r>
            <a:r>
              <a:rPr lang="uk-UA" sz="2400" b="1" dirty="0" smtClean="0"/>
              <a:t>: діє учнівське та батьківське самоврядування;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1504950" algn="l"/>
              </a:tabLst>
            </a:pPr>
            <a:r>
              <a:rPr lang="uk-UA" sz="2400" b="1" dirty="0" smtClean="0"/>
              <a:t> 5.Реалізується політика </a:t>
            </a:r>
            <a:r>
              <a:rPr lang="uk-UA" sz="2400" b="1" dirty="0"/>
              <a:t>академічної доброчесності</a:t>
            </a:r>
            <a:endParaRPr lang="uk-UA" sz="2400" dirty="0"/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1504950" algn="l"/>
              </a:tabLst>
            </a:pPr>
            <a:endParaRPr lang="uk-UA" b="1" dirty="0" smtClean="0"/>
          </a:p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504950" algn="l"/>
              </a:tabLst>
            </a:pPr>
            <a:endParaRPr lang="uk-UA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98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0"/>
            <a:ext cx="1172260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0944" y="731520"/>
            <a:ext cx="8284464" cy="554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ctr" fontAlgn="t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період 2022-2023 навчального року заклад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отримав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державні кошти:</a:t>
            </a:r>
            <a:endParaRPr lang="uk-UA" sz="24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89535">
              <a:lnSpc>
                <a:spcPct val="115000"/>
              </a:lnSpc>
              <a:spcAft>
                <a:spcPts val="1000"/>
              </a:spcAft>
            </a:pPr>
            <a:endParaRPr lang="uk-UA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9535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1.Котел </a:t>
            </a: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газовий </a:t>
            </a:r>
            <a:endParaRPr lang="uk-UA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89535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2.Комплект відеоспостереження на суму </a:t>
            </a:r>
            <a:r>
              <a:rPr lang="uk-UA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8000,00 грн</a:t>
            </a: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89535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3Ліхтар прожекторний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шт</a:t>
            </a: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89535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4.Прилад «Оріон»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AXS – </a:t>
            </a:r>
            <a:r>
              <a:rPr lang="uk-UA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шт</a:t>
            </a: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89535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5.Генератор -1шт. </a:t>
            </a:r>
            <a:endParaRPr lang="uk-UA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89535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6.Груша до насоса-1шт. на суму </a:t>
            </a:r>
            <a:r>
              <a:rPr lang="uk-UA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850.00 грн</a:t>
            </a: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89535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7.Подовжувач на котушці 1шт. на суму </a:t>
            </a:r>
            <a:r>
              <a:rPr lang="uk-UA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1950,00 грн                                                          </a:t>
            </a:r>
            <a:endParaRPr lang="uk-UA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8.Спортивний </a:t>
            </a:r>
            <a:r>
              <a:rPr lang="uk-UA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інвентар для учнів </a:t>
            </a:r>
            <a:r>
              <a:rPr lang="uk-UA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1-9 класів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</a:t>
            </a:r>
            <a:r>
              <a:rPr lang="uk-UA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Хромбук</a:t>
            </a:r>
            <a:r>
              <a:rPr lang="uk-UA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у кабінет математики</a:t>
            </a:r>
            <a:endParaRPr lang="uk-UA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05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04" y="155448"/>
            <a:ext cx="10076688" cy="6565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206148">
            <a:off x="3099816" y="512064"/>
            <a:ext cx="7763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>
                <a:solidFill>
                  <a:srgbClr val="FF00FF"/>
                </a:solidFill>
              </a:rPr>
              <a:t>В и х о в н а   робота</a:t>
            </a:r>
            <a:endParaRPr lang="uk-UA" sz="3600" b="1" i="1" dirty="0">
              <a:solidFill>
                <a:srgbClr val="FF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28416" y="1827992"/>
            <a:ext cx="851306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У 2022/2023 навчальному році виховна робота в </a:t>
            </a:r>
            <a:r>
              <a:rPr lang="uk-UA" sz="2400" b="1" dirty="0" smtClean="0"/>
              <a:t>«школі- родині»  </a:t>
            </a:r>
            <a:r>
              <a:rPr lang="uk-UA" sz="2400" b="1" dirty="0"/>
              <a:t>була спрямована на реалізацію </a:t>
            </a:r>
            <a:r>
              <a:rPr lang="uk-UA" sz="2400" b="1" dirty="0" smtClean="0"/>
              <a:t> </a:t>
            </a:r>
            <a:r>
              <a:rPr lang="uk-UA" sz="2400" b="1" dirty="0"/>
              <a:t>теми: «Спільна робота </a:t>
            </a:r>
            <a:r>
              <a:rPr lang="uk-UA" sz="2400" b="1" dirty="0" err="1"/>
              <a:t>школи,батьків</a:t>
            </a:r>
            <a:r>
              <a:rPr lang="uk-UA" sz="2400" b="1" dirty="0"/>
              <a:t>, громадськості у формуванні патріотичних та громадянських якостей, морально-етичних принципів особистості в умовах НУШ» за такими напрямками:</a:t>
            </a:r>
          </a:p>
          <a:p>
            <a:r>
              <a:rPr lang="ru-RU" sz="2400" b="1" dirty="0"/>
              <a:t>1. </a:t>
            </a:r>
            <a:r>
              <a:rPr lang="ru-RU" sz="2400" b="1" dirty="0" err="1"/>
              <a:t>Ціннісне</a:t>
            </a:r>
            <a:r>
              <a:rPr lang="ru-RU" sz="2400" b="1" dirty="0"/>
              <a:t> </a:t>
            </a:r>
            <a:r>
              <a:rPr lang="ru-RU" sz="2400" b="1" dirty="0" err="1"/>
              <a:t>ставлення</a:t>
            </a:r>
            <a:r>
              <a:rPr lang="ru-RU" sz="2400" b="1" dirty="0"/>
              <a:t> до себе.</a:t>
            </a:r>
            <a:endParaRPr lang="uk-UA" sz="2400" b="1" dirty="0"/>
          </a:p>
          <a:p>
            <a:r>
              <a:rPr lang="ru-RU" sz="2400" b="1" dirty="0"/>
              <a:t>2. </a:t>
            </a:r>
            <a:r>
              <a:rPr lang="ru-RU" sz="2400" b="1" dirty="0" err="1"/>
              <a:t>Ціннісне</a:t>
            </a:r>
            <a:r>
              <a:rPr lang="ru-RU" sz="2400" b="1" dirty="0"/>
              <a:t> </a:t>
            </a:r>
            <a:r>
              <a:rPr lang="ru-RU" sz="2400" b="1" dirty="0" err="1"/>
              <a:t>ставлення</a:t>
            </a:r>
            <a:r>
              <a:rPr lang="ru-RU" sz="2400" b="1" dirty="0"/>
              <a:t> до </a:t>
            </a:r>
            <a:r>
              <a:rPr lang="ru-RU" sz="2400" b="1" dirty="0" err="1"/>
              <a:t>сім'ї</a:t>
            </a:r>
            <a:r>
              <a:rPr lang="ru-RU" sz="2400" b="1" dirty="0"/>
              <a:t>, </a:t>
            </a:r>
            <a:r>
              <a:rPr lang="ru-RU" sz="2400" b="1" dirty="0" err="1"/>
              <a:t>родини</a:t>
            </a:r>
            <a:r>
              <a:rPr lang="ru-RU" sz="2400" b="1" dirty="0"/>
              <a:t>, людей.</a:t>
            </a:r>
            <a:endParaRPr lang="uk-UA" sz="2400" b="1" dirty="0"/>
          </a:p>
          <a:p>
            <a:r>
              <a:rPr lang="ru-RU" sz="2400" b="1" dirty="0"/>
              <a:t>3. </a:t>
            </a:r>
            <a:r>
              <a:rPr lang="ru-RU" sz="2400" b="1" dirty="0" err="1"/>
              <a:t>Ціннісне</a:t>
            </a:r>
            <a:r>
              <a:rPr lang="ru-RU" sz="2400" b="1" dirty="0"/>
              <a:t> </a:t>
            </a:r>
            <a:r>
              <a:rPr lang="ru-RU" sz="2400" b="1" dirty="0" err="1"/>
              <a:t>ставлення</a:t>
            </a:r>
            <a:r>
              <a:rPr lang="ru-RU" sz="2400" b="1" dirty="0"/>
              <a:t> до </a:t>
            </a:r>
            <a:r>
              <a:rPr lang="ru-RU" sz="2400" b="1" dirty="0" err="1"/>
              <a:t>праці</a:t>
            </a:r>
            <a:r>
              <a:rPr lang="ru-RU" sz="2400" b="1" dirty="0"/>
              <a:t>.</a:t>
            </a:r>
            <a:endParaRPr lang="uk-UA" sz="2400" b="1" dirty="0"/>
          </a:p>
          <a:p>
            <a:r>
              <a:rPr lang="ru-RU" sz="2400" b="1" dirty="0"/>
              <a:t>4. </a:t>
            </a:r>
            <a:r>
              <a:rPr lang="ru-RU" sz="2400" b="1" dirty="0" err="1"/>
              <a:t>Ціннісне</a:t>
            </a:r>
            <a:r>
              <a:rPr lang="ru-RU" sz="2400" b="1" dirty="0"/>
              <a:t> </a:t>
            </a:r>
            <a:r>
              <a:rPr lang="ru-RU" sz="2400" b="1" dirty="0" err="1"/>
              <a:t>ставлення</a:t>
            </a:r>
            <a:r>
              <a:rPr lang="ru-RU" sz="2400" b="1" dirty="0"/>
              <a:t> до </a:t>
            </a:r>
            <a:r>
              <a:rPr lang="ru-RU" sz="2400" b="1" dirty="0" err="1"/>
              <a:t>природи</a:t>
            </a:r>
            <a:r>
              <a:rPr lang="ru-RU" sz="2400" b="1" dirty="0"/>
              <a:t>.</a:t>
            </a:r>
            <a:endParaRPr lang="uk-UA" sz="2400" b="1" dirty="0"/>
          </a:p>
          <a:p>
            <a:r>
              <a:rPr lang="ru-RU" sz="2400" b="1" dirty="0"/>
              <a:t>5. </a:t>
            </a:r>
            <a:r>
              <a:rPr lang="ru-RU" sz="2400" b="1" dirty="0" err="1"/>
              <a:t>Ціннісне</a:t>
            </a:r>
            <a:r>
              <a:rPr lang="ru-RU" sz="2400" b="1" dirty="0"/>
              <a:t> </a:t>
            </a:r>
            <a:r>
              <a:rPr lang="ru-RU" sz="2400" b="1" dirty="0" err="1"/>
              <a:t>ставлення</a:t>
            </a:r>
            <a:r>
              <a:rPr lang="ru-RU" sz="2400" b="1" dirty="0"/>
              <a:t> до </a:t>
            </a:r>
            <a:r>
              <a:rPr lang="ru-RU" sz="2400" b="1" dirty="0" err="1"/>
              <a:t>мистецтва</a:t>
            </a:r>
            <a:r>
              <a:rPr lang="ru-RU" sz="2400" b="1" dirty="0"/>
              <a:t>.</a:t>
            </a:r>
            <a:endParaRPr lang="uk-UA" sz="2400" b="1" dirty="0"/>
          </a:p>
          <a:p>
            <a:r>
              <a:rPr lang="ru-RU" sz="2400" b="1" dirty="0"/>
              <a:t>6. </a:t>
            </a:r>
            <a:r>
              <a:rPr lang="ru-RU" sz="2400" b="1" dirty="0" err="1"/>
              <a:t>Ціннісне</a:t>
            </a:r>
            <a:r>
              <a:rPr lang="ru-RU" sz="2400" b="1" dirty="0"/>
              <a:t> </a:t>
            </a:r>
            <a:r>
              <a:rPr lang="ru-RU" sz="2400" b="1" dirty="0" err="1"/>
              <a:t>ставлення</a:t>
            </a:r>
            <a:r>
              <a:rPr lang="ru-RU" sz="2400" b="1" dirty="0"/>
              <a:t> </a:t>
            </a:r>
            <a:r>
              <a:rPr lang="ru-RU" sz="2400" b="1" dirty="0" err="1"/>
              <a:t>особистості</a:t>
            </a:r>
            <a:r>
              <a:rPr lang="ru-RU" sz="2400" b="1" dirty="0"/>
              <a:t> до </a:t>
            </a:r>
            <a:r>
              <a:rPr lang="ru-RU" sz="2400" b="1" dirty="0" err="1"/>
              <a:t>суспільства</a:t>
            </a:r>
            <a:r>
              <a:rPr lang="ru-RU" sz="2400" b="1" dirty="0"/>
              <a:t> і </a:t>
            </a:r>
            <a:r>
              <a:rPr lang="ru-RU" sz="2400" b="1" dirty="0" err="1"/>
              <a:t>держави</a:t>
            </a:r>
            <a:r>
              <a:rPr lang="ru-RU" sz="2400" b="1" dirty="0"/>
              <a:t>.</a:t>
            </a:r>
            <a:endParaRPr lang="uk-UA" sz="2400" b="1" dirty="0"/>
          </a:p>
          <a:p>
            <a:endParaRPr lang="uk-UA" sz="2400" b="1" dirty="0"/>
          </a:p>
        </p:txBody>
      </p:sp>
      <p:sp>
        <p:nvSpPr>
          <p:cNvPr id="6" name="Блок-схема: знак завершення 5"/>
          <p:cNvSpPr/>
          <p:nvPr/>
        </p:nvSpPr>
        <p:spPr>
          <a:xfrm>
            <a:off x="1975104" y="6217920"/>
            <a:ext cx="1042416" cy="352444"/>
          </a:xfrm>
          <a:prstGeom prst="flowChartTerminator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625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68" y="411480"/>
            <a:ext cx="10076688" cy="6565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8" t="9566" r="8363" b="22193"/>
          <a:stretch/>
        </p:blipFill>
        <p:spPr>
          <a:xfrm rot="20828548">
            <a:off x="351076" y="3936054"/>
            <a:ext cx="5095914" cy="219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t="13466" r="10467" b="36400"/>
          <a:stretch/>
        </p:blipFill>
        <p:spPr>
          <a:xfrm rot="412215">
            <a:off x="5953649" y="4111560"/>
            <a:ext cx="5924688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0" r="2367" b="23734"/>
          <a:stretch/>
        </p:blipFill>
        <p:spPr>
          <a:xfrm>
            <a:off x="373243" y="238176"/>
            <a:ext cx="8809943" cy="345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21091" y="775855"/>
            <a:ext cx="25866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ПРІОРІТЕТ - </a:t>
            </a:r>
          </a:p>
          <a:p>
            <a:r>
              <a:rPr lang="uk-UA" dirty="0" smtClean="0"/>
              <a:t>    </a:t>
            </a:r>
          </a:p>
          <a:p>
            <a:r>
              <a:rPr lang="uk-UA" dirty="0"/>
              <a:t> </a:t>
            </a:r>
            <a:r>
              <a:rPr lang="uk-UA" dirty="0" smtClean="0"/>
              <a:t>  </a:t>
            </a:r>
            <a:r>
              <a:rPr lang="uk-UA" sz="2000" b="1" dirty="0" smtClean="0"/>
              <a:t>національно –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патріотичному</a:t>
            </a:r>
          </a:p>
          <a:p>
            <a:r>
              <a:rPr lang="uk-UA" sz="2000" b="1" dirty="0"/>
              <a:t> </a:t>
            </a:r>
            <a:r>
              <a:rPr lang="uk-UA" sz="2000" b="1" dirty="0" smtClean="0"/>
              <a:t>              вихованню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04305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6" y="270000"/>
            <a:ext cx="10835634" cy="65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3" b="20133"/>
          <a:stretch/>
        </p:blipFill>
        <p:spPr>
          <a:xfrm>
            <a:off x="7886736" y="270000"/>
            <a:ext cx="4158000" cy="277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r="8366"/>
          <a:stretch/>
        </p:blipFill>
        <p:spPr>
          <a:xfrm>
            <a:off x="6208892" y="3618144"/>
            <a:ext cx="4669837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2" b="3866"/>
          <a:stretch/>
        </p:blipFill>
        <p:spPr>
          <a:xfrm rot="20644799">
            <a:off x="4386804" y="466984"/>
            <a:ext cx="3107428" cy="2778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762" y="2724840"/>
            <a:ext cx="2997000" cy="399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0455999">
            <a:off x="1883966" y="353065"/>
            <a:ext cx="3351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000" b="1" dirty="0" smtClean="0"/>
          </a:p>
          <a:p>
            <a:r>
              <a:rPr lang="uk-UA" sz="2400" b="1" dirty="0" smtClean="0"/>
              <a:t>Акції добрих справ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415008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t="19354" r="3964" b="13640"/>
          <a:stretch/>
        </p:blipFill>
        <p:spPr>
          <a:xfrm rot="21145897">
            <a:off x="174924" y="478115"/>
            <a:ext cx="5655513" cy="30302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r="31174" b="5556"/>
          <a:stretch/>
        </p:blipFill>
        <p:spPr>
          <a:xfrm rot="4913513">
            <a:off x="2339368" y="3548445"/>
            <a:ext cx="3159103" cy="30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10253"/>
          <a:stretch/>
        </p:blipFill>
        <p:spPr>
          <a:xfrm>
            <a:off x="8408060" y="3596394"/>
            <a:ext cx="3645000" cy="31466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954">
            <a:off x="6013454" y="309511"/>
            <a:ext cx="3321000" cy="442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983452">
            <a:off x="9774936" y="731520"/>
            <a:ext cx="21488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/>
          </a:p>
          <a:p>
            <a:r>
              <a:rPr lang="uk-UA" sz="2000" b="1" dirty="0" smtClean="0">
                <a:solidFill>
                  <a:srgbClr val="0070C0"/>
                </a:solidFill>
              </a:rPr>
              <a:t>Формуємо професійну</a:t>
            </a:r>
          </a:p>
          <a:p>
            <a:r>
              <a:rPr lang="uk-UA" sz="2000" b="1" dirty="0">
                <a:solidFill>
                  <a:srgbClr val="0070C0"/>
                </a:solidFill>
              </a:rPr>
              <a:t> </a:t>
            </a:r>
            <a:r>
              <a:rPr lang="uk-UA" sz="2000" b="1" dirty="0" smtClean="0">
                <a:solidFill>
                  <a:srgbClr val="0070C0"/>
                </a:solidFill>
              </a:rPr>
              <a:t>   компетентність</a:t>
            </a:r>
            <a:r>
              <a:rPr lang="uk-UA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6472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7600" r="14666" b="21733"/>
          <a:stretch/>
        </p:blipFill>
        <p:spPr>
          <a:xfrm>
            <a:off x="280416" y="3739896"/>
            <a:ext cx="3627966" cy="273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96" y="106344"/>
            <a:ext cx="4560000" cy="34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2" b="13867"/>
          <a:stretch/>
        </p:blipFill>
        <p:spPr>
          <a:xfrm>
            <a:off x="4518234" y="3433896"/>
            <a:ext cx="3557855" cy="334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4" y="466344"/>
            <a:ext cx="3600000" cy="27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7" b="25000"/>
          <a:stretch/>
        </p:blipFill>
        <p:spPr>
          <a:xfrm>
            <a:off x="8260858" y="3606120"/>
            <a:ext cx="3749201" cy="3096000"/>
          </a:xfrm>
          <a:prstGeom prst="flowChartDocumen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61688" y="466344"/>
            <a:ext cx="2752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/>
          </a:p>
          <a:p>
            <a:endParaRPr lang="uk-UA" dirty="0"/>
          </a:p>
          <a:p>
            <a:r>
              <a:rPr lang="uk-UA" dirty="0" smtClean="0"/>
              <a:t> </a:t>
            </a:r>
            <a:r>
              <a:rPr lang="uk-UA" sz="2400" b="1" i="1" dirty="0" smtClean="0">
                <a:solidFill>
                  <a:srgbClr val="C00000"/>
                </a:solidFill>
              </a:rPr>
              <a:t>ПРОДОВЖУЄМО</a:t>
            </a:r>
          </a:p>
          <a:p>
            <a:r>
              <a:rPr lang="uk-UA" sz="2400" b="1" i="1" dirty="0">
                <a:solidFill>
                  <a:srgbClr val="C00000"/>
                </a:solidFill>
              </a:rPr>
              <a:t> </a:t>
            </a:r>
            <a:r>
              <a:rPr lang="uk-UA" sz="2400" b="1" i="1" dirty="0" smtClean="0">
                <a:solidFill>
                  <a:srgbClr val="C00000"/>
                </a:solidFill>
              </a:rPr>
              <a:t>           УКРАЇНСЬКІ</a:t>
            </a:r>
          </a:p>
          <a:p>
            <a:r>
              <a:rPr lang="uk-UA" sz="2400" b="1" i="1" dirty="0" smtClean="0">
                <a:solidFill>
                  <a:srgbClr val="C00000"/>
                </a:solidFill>
              </a:rPr>
              <a:t>                  ТРАДИЦІЇ</a:t>
            </a:r>
            <a:endParaRPr lang="uk-UA" sz="2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147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85616" y="347472"/>
            <a:ext cx="7104888" cy="4654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3986781" y="868680"/>
            <a:ext cx="5870445" cy="10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57" y="128016"/>
            <a:ext cx="10195560" cy="6574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9080" y="786384"/>
            <a:ext cx="60533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Висловлюю щиру подяку усім учасникам </a:t>
            </a:r>
            <a:r>
              <a:rPr lang="uk-UA" sz="2400" dirty="0" err="1"/>
              <a:t>освітньоо</a:t>
            </a:r>
            <a:r>
              <a:rPr lang="uk-UA" sz="2400" dirty="0"/>
              <a:t> процесу  за співпрацю: </a:t>
            </a:r>
            <a:endParaRPr lang="uk-UA" sz="2400" dirty="0" smtClean="0"/>
          </a:p>
          <a:p>
            <a:r>
              <a:rPr lang="uk-UA" sz="2400" b="1" dirty="0" smtClean="0"/>
              <a:t>учням</a:t>
            </a:r>
            <a:r>
              <a:rPr lang="uk-UA" sz="2400" dirty="0"/>
              <a:t> – за бажання вчитися,  </a:t>
            </a:r>
            <a:endParaRPr lang="uk-UA" sz="2400" dirty="0" smtClean="0"/>
          </a:p>
          <a:p>
            <a:r>
              <a:rPr lang="uk-UA" sz="2400" b="1" dirty="0" smtClean="0"/>
              <a:t>учителям</a:t>
            </a:r>
            <a:r>
              <a:rPr lang="uk-UA" sz="2400" dirty="0"/>
              <a:t> — за творчість, за любов до своєї професії; </a:t>
            </a:r>
            <a:r>
              <a:rPr lang="uk-UA" sz="2400" b="1" dirty="0"/>
              <a:t>батькам</a:t>
            </a:r>
            <a:r>
              <a:rPr lang="uk-UA" sz="2400" dirty="0"/>
              <a:t>— за допомогу, розуміння, підтримку і сподіваюсь на подальшу плідну співпрацю; </a:t>
            </a:r>
            <a:endParaRPr lang="uk-UA" sz="2400" dirty="0" smtClean="0"/>
          </a:p>
          <a:p>
            <a:r>
              <a:rPr lang="uk-UA" sz="2400" b="1" dirty="0" smtClean="0"/>
              <a:t>технічному </a:t>
            </a:r>
            <a:r>
              <a:rPr lang="uk-UA" sz="2400" b="1" dirty="0"/>
              <a:t>персоналу</a:t>
            </a:r>
            <a:r>
              <a:rPr lang="uk-UA" sz="2400" dirty="0"/>
              <a:t> за їх щоденну працю, за чистоту в навчальному закладі та на території школи</a:t>
            </a:r>
          </a:p>
        </p:txBody>
      </p:sp>
    </p:spTree>
    <p:extLst>
      <p:ext uri="{BB962C8B-B14F-4D97-AF65-F5344CB8AC3E}">
        <p14:creationId xmlns:p14="http://schemas.microsoft.com/office/powerpoint/2010/main" val="75224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40"/>
            <a:ext cx="12111824" cy="65697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9736" y="1883664"/>
            <a:ext cx="8458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uk-UA" sz="2400" b="1" dirty="0"/>
              <a:t>РОЗДІЛ І. ОСВІТНЄ СЕРЕДОВИЩЕ ЗАКЛАДУ </a:t>
            </a:r>
            <a:r>
              <a:rPr lang="uk-UA" sz="2400" b="1" dirty="0" smtClean="0"/>
              <a:t>ОСВІТИ</a:t>
            </a:r>
          </a:p>
          <a:p>
            <a:pPr fontAlgn="t"/>
            <a:endParaRPr lang="uk-UA" dirty="0" smtClean="0"/>
          </a:p>
          <a:p>
            <a:pPr fontAlgn="t"/>
            <a:r>
              <a:rPr lang="uk-UA" sz="2000" b="1" dirty="0" smtClean="0"/>
              <a:t>Однією </a:t>
            </a:r>
            <a:r>
              <a:rPr lang="uk-UA" sz="2000" b="1" dirty="0"/>
              <a:t>з важливих умов для освітнього процесу є безпечне та комфортне освітнє середовище. </a:t>
            </a:r>
            <a:endParaRPr lang="uk-UA" sz="2000" b="1" dirty="0" smtClean="0"/>
          </a:p>
          <a:p>
            <a:pPr fontAlgn="t"/>
            <a:r>
              <a:rPr lang="uk-UA" sz="2000" b="1" dirty="0"/>
              <a:t>Збереження здоров’я учнів  залежить від раціонального збалансованого </a:t>
            </a:r>
            <a:r>
              <a:rPr lang="uk-UA" sz="2000" b="1" dirty="0" smtClean="0"/>
              <a:t>харчування</a:t>
            </a:r>
          </a:p>
          <a:p>
            <a:pPr fontAlgn="t"/>
            <a:r>
              <a:rPr lang="uk-UA" sz="2000" b="1" dirty="0" smtClean="0"/>
              <a:t>Протягом </a:t>
            </a:r>
            <a:r>
              <a:rPr lang="uk-UA" sz="2000" b="1" dirty="0"/>
              <a:t>2022/2023 навчального року було організоване безкоштовне гаряче харчування учнів, батьки яких виконують та завершили виконання завдань антитерористичної операції в районах її проведення, загинули чи отримали інвалідність під час участі в АТО(ООС),а також діти загиблих шахтарів.</a:t>
            </a:r>
          </a:p>
          <a:p>
            <a:pPr fontAlgn="t"/>
            <a:r>
              <a:rPr lang="uk-UA" sz="2000" b="1" dirty="0" smtClean="0"/>
              <a:t>Отримували </a:t>
            </a:r>
            <a:r>
              <a:rPr lang="uk-UA" sz="2000" b="1" dirty="0"/>
              <a:t>безоплатне гаряче харчування у школі – 10 учнів.</a:t>
            </a:r>
          </a:p>
          <a:p>
            <a:pPr fontAlgn="t"/>
            <a:r>
              <a:rPr lang="uk-UA" sz="2000" b="1" dirty="0"/>
              <a:t>З них 8 – учні 1-4 класів; </a:t>
            </a:r>
          </a:p>
          <a:p>
            <a:pPr fontAlgn="t"/>
            <a:r>
              <a:rPr lang="uk-UA" sz="2000" b="1" dirty="0"/>
              <a:t>2 – учні 5-9 класів                                                                                                                                          дошкільний підрозділ – 1, 1- ВПО</a:t>
            </a:r>
          </a:p>
          <a:p>
            <a:pPr fontAlgn="t"/>
            <a:endParaRPr lang="uk-UA" sz="2000" b="1" dirty="0"/>
          </a:p>
          <a:p>
            <a:pPr fontAlgn="t"/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77879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57" y="128016"/>
            <a:ext cx="10195560" cy="6574536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4114800" y="969264"/>
            <a:ext cx="5614416" cy="3648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 fontAlgn="t">
              <a:lnSpc>
                <a:spcPct val="107000"/>
              </a:lnSpc>
              <a:spcAft>
                <a:spcPts val="0"/>
              </a:spcAft>
            </a:pP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uk-UA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ДЯКУЄМО</a:t>
            </a:r>
          </a:p>
          <a:p>
            <a:pPr indent="444500" algn="just" fontAlgn="t">
              <a:lnSpc>
                <a:spcPct val="107000"/>
              </a:lnSpc>
              <a:spcAft>
                <a:spcPts val="0"/>
              </a:spcAft>
            </a:pPr>
            <a:endParaRPr lang="uk-UA" sz="24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4500" algn="just" fontAlgn="t">
              <a:lnSpc>
                <a:spcPct val="107000"/>
              </a:lnSpc>
              <a:spcAft>
                <a:spcPts val="0"/>
              </a:spcAft>
            </a:pPr>
            <a:r>
              <a:rPr lang="uk-UA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випускниками</a:t>
            </a:r>
            <a:r>
              <a:rPr 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які примножують справу нашого навчально-виховного </a:t>
            </a:r>
            <a:r>
              <a:rPr lang="uk-UA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комплексу, а </a:t>
            </a:r>
            <a:r>
              <a:rPr 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сьогодні гідно бережуть кордони, визволяють </a:t>
            </a:r>
            <a:r>
              <a:rPr lang="uk-UA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захищають нас з вами, нашу неньку –Україну.</a:t>
            </a:r>
            <a:endParaRPr lang="uk-UA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4500" algn="just" fontAlgn="t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Слава Україні! Героям слава</a:t>
            </a:r>
            <a:r>
              <a:rPr lang="uk-UA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indent="444500" algn="just" fontAlgn="t">
              <a:lnSpc>
                <a:spcPct val="107000"/>
              </a:lnSpc>
              <a:spcAft>
                <a:spcPts val="0"/>
              </a:spcAft>
            </a:pPr>
            <a:endParaRPr lang="uk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49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84" y="-201168"/>
            <a:ext cx="12124944" cy="69768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1248" y="448056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РОЗДІЛ ІІ. СИСТЕМА ОЦІНЮВАННЯ ЗДОБУВАЧІВ ОСВІТИ </a:t>
            </a:r>
            <a:endParaRPr lang="uk-UA" sz="2000" b="1" dirty="0" smtClean="0"/>
          </a:p>
          <a:p>
            <a:endParaRPr lang="uk-UA" sz="2000" b="1" dirty="0"/>
          </a:p>
          <a:p>
            <a:endParaRPr lang="uk-UA" sz="2000" b="1" dirty="0" smtClean="0"/>
          </a:p>
          <a:p>
            <a:r>
              <a:rPr lang="uk-UA" sz="2400" b="1" dirty="0" smtClean="0"/>
              <a:t>За </a:t>
            </a:r>
            <a:r>
              <a:rPr lang="uk-UA" sz="2400" b="1" dirty="0"/>
              <a:t>підсумками </a:t>
            </a:r>
            <a:r>
              <a:rPr lang="ru-RU" sz="2400" b="1" dirty="0"/>
              <a:t>20</a:t>
            </a:r>
            <a:r>
              <a:rPr lang="uk-UA" sz="2400" b="1" dirty="0"/>
              <a:t>22/</a:t>
            </a:r>
            <a:r>
              <a:rPr lang="ru-RU" sz="2400" b="1" dirty="0"/>
              <a:t>20</a:t>
            </a:r>
            <a:r>
              <a:rPr lang="uk-UA" sz="2400" b="1" dirty="0"/>
              <a:t>23 навчального року  із 79-ти учнів 1-9-х класів:</a:t>
            </a:r>
          </a:p>
          <a:p>
            <a:r>
              <a:rPr lang="uk-UA" sz="2400" b="1" dirty="0"/>
              <a:t> </a:t>
            </a:r>
          </a:p>
          <a:p>
            <a:r>
              <a:rPr lang="uk-UA" sz="2400" b="1" dirty="0"/>
              <a:t>*14 учнів 1-2-х класів оцінені </a:t>
            </a:r>
            <a:r>
              <a:rPr lang="uk-UA" sz="2400" b="1" dirty="0" err="1"/>
              <a:t>формувально</a:t>
            </a:r>
            <a:r>
              <a:rPr lang="uk-UA" sz="2400" b="1" dirty="0"/>
              <a:t>;</a:t>
            </a:r>
          </a:p>
          <a:p>
            <a:r>
              <a:rPr lang="uk-UA" sz="2400" b="1" dirty="0"/>
              <a:t>*20 учнів 3-4 –х класів оцінені вербально;</a:t>
            </a:r>
          </a:p>
          <a:p>
            <a:r>
              <a:rPr lang="uk-UA" sz="2400" b="1" dirty="0"/>
              <a:t>*45 учнів 5-9 -х класів атестовані з усіх предметів за 12-бальною шкалою оцінювання ;</a:t>
            </a:r>
          </a:p>
          <a:p>
            <a:r>
              <a:rPr lang="uk-UA" sz="2400" b="1" dirty="0"/>
              <a:t>*69 учнів переведено до наступних класів;</a:t>
            </a:r>
          </a:p>
          <a:p>
            <a:r>
              <a:rPr lang="uk-UA" sz="2400" b="1" dirty="0"/>
              <a:t>*3 учні 8 класу  нагороджені Похвальними листами;</a:t>
            </a:r>
          </a:p>
          <a:p>
            <a:r>
              <a:rPr lang="uk-UA" sz="2400" b="1" dirty="0"/>
              <a:t>*9 учнів 9-го класу отримали свідоцтво про здобуття базової  </a:t>
            </a:r>
            <a:r>
              <a:rPr lang="uk-UA" sz="2400" b="1" dirty="0" err="1"/>
              <a:t>середної</a:t>
            </a:r>
            <a:r>
              <a:rPr lang="uk-UA" sz="2400" b="1" dirty="0"/>
              <a:t> освіти; </a:t>
            </a:r>
            <a:r>
              <a:rPr lang="uk-UA" sz="2400" b="1" dirty="0" smtClean="0"/>
              <a:t>                                                                                                                              1 </a:t>
            </a:r>
            <a:r>
              <a:rPr lang="uk-UA" sz="2400" b="1" dirty="0"/>
              <a:t>учень 9 класу свідоцтво з відзнакою про здобуття базової  </a:t>
            </a:r>
            <a:r>
              <a:rPr lang="uk-UA" sz="2400" b="1" dirty="0" err="1"/>
              <a:t>середної</a:t>
            </a:r>
            <a:r>
              <a:rPr lang="uk-UA" sz="2400" b="1" dirty="0"/>
              <a:t> освіти</a:t>
            </a:r>
          </a:p>
          <a:p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87996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96" y="-512064"/>
            <a:ext cx="12124944" cy="69768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6696" y="466344"/>
            <a:ext cx="9537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70C0"/>
                </a:solidFill>
              </a:rPr>
              <a:t>РОЗДІЛ ІІ. СИСТЕМА ОЦІНЮВАННЯ ЗДОБУВАЧІВ </a:t>
            </a:r>
            <a:r>
              <a:rPr lang="uk-UA" b="1" dirty="0" smtClean="0">
                <a:solidFill>
                  <a:srgbClr val="0070C0"/>
                </a:solidFill>
              </a:rPr>
              <a:t>ОСВІТИ</a:t>
            </a:r>
            <a:endParaRPr lang="uk-UA" b="1" dirty="0">
              <a:solidFill>
                <a:srgbClr val="0070C0"/>
              </a:solidFill>
            </a:endParaRPr>
          </a:p>
          <a:p>
            <a:endParaRPr lang="uk-UA" b="1" dirty="0"/>
          </a:p>
        </p:txBody>
      </p:sp>
      <p:graphicFrame>
        <p:nvGraphicFramePr>
          <p:cNvPr id="7" name="Таблиця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559542"/>
              </p:ext>
            </p:extLst>
          </p:nvPr>
        </p:nvGraphicFramePr>
        <p:xfrm>
          <a:off x="1078989" y="996693"/>
          <a:ext cx="7726682" cy="4050794"/>
        </p:xfrm>
        <a:graphic>
          <a:graphicData uri="http://schemas.openxmlformats.org/drawingml/2006/table">
            <a:tbl>
              <a:tblPr/>
              <a:tblGrid>
                <a:gridCol w="1362554">
                  <a:extLst>
                    <a:ext uri="{9D8B030D-6E8A-4147-A177-3AD203B41FA5}">
                      <a16:colId xmlns:a16="http://schemas.microsoft.com/office/drawing/2014/main" xmlns="" val="2914183979"/>
                    </a:ext>
                  </a:extLst>
                </a:gridCol>
                <a:gridCol w="797593">
                  <a:extLst>
                    <a:ext uri="{9D8B030D-6E8A-4147-A177-3AD203B41FA5}">
                      <a16:colId xmlns:a16="http://schemas.microsoft.com/office/drawing/2014/main" xmlns="" val="464796807"/>
                    </a:ext>
                  </a:extLst>
                </a:gridCol>
                <a:gridCol w="1362554">
                  <a:extLst>
                    <a:ext uri="{9D8B030D-6E8A-4147-A177-3AD203B41FA5}">
                      <a16:colId xmlns:a16="http://schemas.microsoft.com/office/drawing/2014/main" xmlns="" val="2404111859"/>
                    </a:ext>
                  </a:extLst>
                </a:gridCol>
                <a:gridCol w="1379171">
                  <a:extLst>
                    <a:ext uri="{9D8B030D-6E8A-4147-A177-3AD203B41FA5}">
                      <a16:colId xmlns:a16="http://schemas.microsoft.com/office/drawing/2014/main" xmlns="" val="1628731644"/>
                    </a:ext>
                  </a:extLst>
                </a:gridCol>
                <a:gridCol w="1412405">
                  <a:extLst>
                    <a:ext uri="{9D8B030D-6E8A-4147-A177-3AD203B41FA5}">
                      <a16:colId xmlns:a16="http://schemas.microsoft.com/office/drawing/2014/main" xmlns="" val="2399160405"/>
                    </a:ext>
                  </a:extLst>
                </a:gridCol>
                <a:gridCol w="1412405">
                  <a:extLst>
                    <a:ext uri="{9D8B030D-6E8A-4147-A177-3AD203B41FA5}">
                      <a16:colId xmlns:a16="http://schemas.microsoft.com/office/drawing/2014/main" xmlns="" val="3778505145"/>
                    </a:ext>
                  </a:extLst>
                </a:gridCol>
              </a:tblGrid>
              <a:tr h="4763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К-</a:t>
                      </a:r>
                      <a:r>
                        <a:rPr lang="ru-RU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сть</a:t>
                      </a: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уч.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Рівень</a:t>
                      </a: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досягнень</a:t>
                      </a: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учнів</a:t>
                      </a: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-9 </a:t>
                      </a:r>
                      <a:r>
                        <a:rPr lang="ru-RU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uk-UA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асів </a:t>
                      </a: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  202</a:t>
                      </a:r>
                      <a:r>
                        <a:rPr lang="uk-UA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-202</a:t>
                      </a:r>
                      <a:r>
                        <a:rPr lang="uk-UA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н.р</a:t>
                      </a: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86583104"/>
                  </a:ext>
                </a:extLst>
              </a:tr>
              <a:tr h="35058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Високий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Достатній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Середній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Початковий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81714221"/>
                  </a:ext>
                </a:extLst>
              </a:tr>
              <a:tr h="35058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84792966"/>
                  </a:ext>
                </a:extLst>
              </a:tr>
              <a:tr h="35058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70681256"/>
                  </a:ext>
                </a:extLst>
              </a:tr>
              <a:tr h="105175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учень з одного предмета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2647050"/>
                  </a:ext>
                </a:extLst>
              </a:tr>
              <a:tr h="35058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21374418"/>
                  </a:ext>
                </a:extLst>
              </a:tr>
              <a:tr h="35058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7263879"/>
                  </a:ext>
                </a:extLst>
              </a:tr>
              <a:tr h="419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разом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74401926"/>
                  </a:ext>
                </a:extLst>
              </a:tr>
              <a:tr h="350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uk-UA" sz="14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8,89</a:t>
                      </a: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48,89 </a:t>
                      </a: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42,22</a:t>
                      </a:r>
                      <a:r>
                        <a:rPr lang="ru-RU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uk-UA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57778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084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4" y="-58214"/>
            <a:ext cx="12132091" cy="69744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171" y="629985"/>
            <a:ext cx="8561636" cy="5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7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4" y="-61263"/>
            <a:ext cx="12132091" cy="6980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5608" y="576072"/>
            <a:ext cx="924458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</a:rPr>
              <a:t>Робота з обдарованими та здібними учнями</a:t>
            </a:r>
            <a:endParaRPr lang="uk-UA" sz="2400" dirty="0">
              <a:solidFill>
                <a:srgbClr val="C00000"/>
              </a:solidFill>
            </a:endParaRPr>
          </a:p>
          <a:p>
            <a:r>
              <a:rPr lang="uk-UA" b="1" dirty="0"/>
              <a:t> </a:t>
            </a:r>
            <a:endParaRPr lang="uk-UA" dirty="0"/>
          </a:p>
          <a:p>
            <a:r>
              <a:rPr lang="uk-UA" dirty="0"/>
              <a:t>Головною метою Концепції розвитку </a:t>
            </a:r>
            <a:r>
              <a:rPr lang="uk-UA" dirty="0" err="1" smtClean="0"/>
              <a:t>Поздимирського</a:t>
            </a:r>
            <a:r>
              <a:rPr lang="uk-UA" dirty="0" smtClean="0"/>
              <a:t> НВК   </a:t>
            </a:r>
            <a:r>
              <a:rPr lang="uk-UA" dirty="0"/>
              <a:t>є творча </a:t>
            </a:r>
            <a:r>
              <a:rPr lang="uk-UA" dirty="0" smtClean="0"/>
              <a:t>особистість</a:t>
            </a:r>
          </a:p>
          <a:p>
            <a:r>
              <a:rPr lang="uk-UA" dirty="0"/>
              <a:t>Всього працювало 3 гуртки – 7 годин ( 0,4</a:t>
            </a:r>
            <a:r>
              <a:rPr lang="uk-UA" b="1" dirty="0"/>
              <a:t> </a:t>
            </a:r>
            <a:r>
              <a:rPr lang="uk-UA" dirty="0"/>
              <a:t>ставки). </a:t>
            </a:r>
            <a:endParaRPr lang="uk-UA" dirty="0" smtClean="0"/>
          </a:p>
          <a:p>
            <a:r>
              <a:rPr lang="uk-UA" dirty="0"/>
              <a:t>Мають постійний склад та користуються популярністю гуртки  за напрямком –образотворче мистецтво «Золота палітра» -2 </a:t>
            </a:r>
            <a:r>
              <a:rPr lang="uk-UA" dirty="0" err="1"/>
              <a:t>год.,керівник</a:t>
            </a:r>
            <a:r>
              <a:rPr lang="uk-UA" dirty="0"/>
              <a:t> </a:t>
            </a:r>
            <a:r>
              <a:rPr lang="uk-UA" dirty="0" err="1"/>
              <a:t>Стельмащук</a:t>
            </a:r>
            <a:r>
              <a:rPr lang="uk-UA" dirty="0"/>
              <a:t> Н.З. </a:t>
            </a:r>
            <a:endParaRPr lang="uk-UA" dirty="0" smtClean="0"/>
          </a:p>
          <a:p>
            <a:r>
              <a:rPr lang="uk-UA" dirty="0" smtClean="0"/>
              <a:t>Гуртки  </a:t>
            </a:r>
            <a:r>
              <a:rPr lang="uk-UA" dirty="0"/>
              <a:t>вокального  співу-3год. веде керівник Киричук О.В.., </a:t>
            </a:r>
            <a:endParaRPr lang="uk-UA" dirty="0" smtClean="0"/>
          </a:p>
          <a:p>
            <a:r>
              <a:rPr lang="uk-UA" dirty="0" smtClean="0"/>
              <a:t>спортивний </a:t>
            </a:r>
            <a:r>
              <a:rPr lang="uk-UA" dirty="0"/>
              <a:t>« Футбол»-2год. (керівник Мудрик М.В.), </a:t>
            </a:r>
            <a:endParaRPr lang="uk-UA" dirty="0" smtClean="0"/>
          </a:p>
          <a:p>
            <a:r>
              <a:rPr lang="uk-UA" dirty="0" smtClean="0"/>
              <a:t>Всього </a:t>
            </a:r>
            <a:r>
              <a:rPr lang="uk-UA" dirty="0"/>
              <a:t>охоплено гуртками  </a:t>
            </a:r>
            <a:r>
              <a:rPr lang="uk-UA" b="1" dirty="0"/>
              <a:t>79</a:t>
            </a:r>
            <a:r>
              <a:rPr lang="uk-UA" dirty="0"/>
              <a:t> учнів 1- 9 класів. Серед них 7 дітей , які належать до пільгових категорій. </a:t>
            </a:r>
            <a:endParaRPr lang="uk-UA" dirty="0" smtClean="0"/>
          </a:p>
          <a:p>
            <a:r>
              <a:rPr lang="uk-UA" dirty="0" smtClean="0"/>
              <a:t>Учениця </a:t>
            </a:r>
            <a:r>
              <a:rPr lang="uk-UA" dirty="0"/>
              <a:t>8 класу Мельник Олеся стала переможцем ІІ етапу  олімпіади з фізики - 3-є місце (вчитель Гук С.В.). </a:t>
            </a:r>
            <a:endParaRPr lang="uk-UA" dirty="0" smtClean="0"/>
          </a:p>
          <a:p>
            <a:r>
              <a:rPr lang="uk-UA" dirty="0" smtClean="0"/>
              <a:t>Учні </a:t>
            </a:r>
            <a:r>
              <a:rPr lang="uk-UA" dirty="0"/>
              <a:t>5,6 </a:t>
            </a:r>
            <a:r>
              <a:rPr lang="uk-UA" dirty="0" err="1"/>
              <a:t>кл</a:t>
            </a:r>
            <a:r>
              <a:rPr lang="uk-UA" dirty="0"/>
              <a:t>. - переможцями заочного Міжнародного конкурсу «Золотий мольберт</a:t>
            </a:r>
            <a:r>
              <a:rPr lang="uk-UA" dirty="0" smtClean="0"/>
              <a:t>»                             </a:t>
            </a:r>
            <a:r>
              <a:rPr lang="uk-UA" dirty="0"/>
              <a:t>(кер. </a:t>
            </a:r>
            <a:r>
              <a:rPr lang="uk-UA" dirty="0" err="1"/>
              <a:t>Стельмащук</a:t>
            </a:r>
            <a:r>
              <a:rPr lang="uk-UA" dirty="0"/>
              <a:t> Н.З</a:t>
            </a:r>
            <a:r>
              <a:rPr lang="uk-UA" dirty="0" smtClean="0"/>
              <a:t>.),</a:t>
            </a:r>
          </a:p>
          <a:p>
            <a:r>
              <a:rPr lang="uk-UA" dirty="0" smtClean="0"/>
              <a:t>Вчителі </a:t>
            </a:r>
            <a:r>
              <a:rPr lang="uk-UA" dirty="0" err="1"/>
              <a:t>Михалюк</a:t>
            </a:r>
            <a:r>
              <a:rPr lang="uk-UA" dirty="0"/>
              <a:t> Н.Г.,</a:t>
            </a:r>
            <a:r>
              <a:rPr lang="uk-UA" dirty="0" err="1"/>
              <a:t>Михалюк</a:t>
            </a:r>
            <a:r>
              <a:rPr lang="uk-UA" dirty="0"/>
              <a:t> </a:t>
            </a:r>
            <a:r>
              <a:rPr lang="uk-UA" dirty="0" err="1"/>
              <a:t>Е.Т.постійно</a:t>
            </a:r>
            <a:r>
              <a:rPr lang="uk-UA" dirty="0"/>
              <a:t> готують та спонукають школярів до участі в онлайн олімпіадах та конкурсах «Українське народознавство», «Знавці мови», «Соняшник», отримують нагороди переможці конкурсів «Кенгуру», «Колосок», «Л</a:t>
            </a:r>
            <a:r>
              <a:rPr lang="ru-RU" dirty="0" err="1"/>
              <a:t>евеня</a:t>
            </a:r>
            <a:r>
              <a:rPr lang="ru-RU" dirty="0"/>
              <a:t>»</a:t>
            </a:r>
            <a:r>
              <a:rPr lang="uk-UA" dirty="0"/>
              <a:t> та </a:t>
            </a:r>
            <a:r>
              <a:rPr lang="uk-UA" dirty="0" err="1"/>
              <a:t>ін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0170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4" y="-61263"/>
            <a:ext cx="12132091" cy="6980525"/>
          </a:xfrm>
          <a:prstGeom prst="rect">
            <a:avLst/>
          </a:prstGeom>
        </p:spPr>
      </p:pic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348022"/>
              </p:ext>
            </p:extLst>
          </p:nvPr>
        </p:nvGraphicFramePr>
        <p:xfrm>
          <a:off x="2867024" y="2040160"/>
          <a:ext cx="6457951" cy="4661538"/>
        </p:xfrm>
        <a:graphic>
          <a:graphicData uri="http://schemas.openxmlformats.org/drawingml/2006/table">
            <a:tbl>
              <a:tblPr/>
              <a:tblGrid>
                <a:gridCol w="504556">
                  <a:extLst>
                    <a:ext uri="{9D8B030D-6E8A-4147-A177-3AD203B41FA5}">
                      <a16:colId xmlns:a16="http://schemas.microsoft.com/office/drawing/2014/main" xmlns="" val="1695615531"/>
                    </a:ext>
                  </a:extLst>
                </a:gridCol>
                <a:gridCol w="262468">
                  <a:extLst>
                    <a:ext uri="{9D8B030D-6E8A-4147-A177-3AD203B41FA5}">
                      <a16:colId xmlns:a16="http://schemas.microsoft.com/office/drawing/2014/main" xmlns="" val="2455777075"/>
                    </a:ext>
                  </a:extLst>
                </a:gridCol>
                <a:gridCol w="352016">
                  <a:extLst>
                    <a:ext uri="{9D8B030D-6E8A-4147-A177-3AD203B41FA5}">
                      <a16:colId xmlns:a16="http://schemas.microsoft.com/office/drawing/2014/main" xmlns="" val="3701689325"/>
                    </a:ext>
                  </a:extLst>
                </a:gridCol>
                <a:gridCol w="352016">
                  <a:extLst>
                    <a:ext uri="{9D8B030D-6E8A-4147-A177-3AD203B41FA5}">
                      <a16:colId xmlns:a16="http://schemas.microsoft.com/office/drawing/2014/main" xmlns="" val="1010564485"/>
                    </a:ext>
                  </a:extLst>
                </a:gridCol>
                <a:gridCol w="434771">
                  <a:extLst>
                    <a:ext uri="{9D8B030D-6E8A-4147-A177-3AD203B41FA5}">
                      <a16:colId xmlns:a16="http://schemas.microsoft.com/office/drawing/2014/main" xmlns="" val="1666858766"/>
                    </a:ext>
                  </a:extLst>
                </a:gridCol>
                <a:gridCol w="434771">
                  <a:extLst>
                    <a:ext uri="{9D8B030D-6E8A-4147-A177-3AD203B41FA5}">
                      <a16:colId xmlns:a16="http://schemas.microsoft.com/office/drawing/2014/main" xmlns="" val="2362096115"/>
                    </a:ext>
                  </a:extLst>
                </a:gridCol>
                <a:gridCol w="352016">
                  <a:extLst>
                    <a:ext uri="{9D8B030D-6E8A-4147-A177-3AD203B41FA5}">
                      <a16:colId xmlns:a16="http://schemas.microsoft.com/office/drawing/2014/main" xmlns="" val="635004826"/>
                    </a:ext>
                  </a:extLst>
                </a:gridCol>
                <a:gridCol w="352016">
                  <a:extLst>
                    <a:ext uri="{9D8B030D-6E8A-4147-A177-3AD203B41FA5}">
                      <a16:colId xmlns:a16="http://schemas.microsoft.com/office/drawing/2014/main" xmlns="" val="1195374558"/>
                    </a:ext>
                  </a:extLst>
                </a:gridCol>
                <a:gridCol w="437859">
                  <a:extLst>
                    <a:ext uri="{9D8B030D-6E8A-4147-A177-3AD203B41FA5}">
                      <a16:colId xmlns:a16="http://schemas.microsoft.com/office/drawing/2014/main" xmlns="" val="3577090525"/>
                    </a:ext>
                  </a:extLst>
                </a:gridCol>
                <a:gridCol w="437859">
                  <a:extLst>
                    <a:ext uri="{9D8B030D-6E8A-4147-A177-3AD203B41FA5}">
                      <a16:colId xmlns:a16="http://schemas.microsoft.com/office/drawing/2014/main" xmlns="" val="2790276672"/>
                    </a:ext>
                  </a:extLst>
                </a:gridCol>
                <a:gridCol w="437859">
                  <a:extLst>
                    <a:ext uri="{9D8B030D-6E8A-4147-A177-3AD203B41FA5}">
                      <a16:colId xmlns:a16="http://schemas.microsoft.com/office/drawing/2014/main" xmlns="" val="4117639308"/>
                    </a:ext>
                  </a:extLst>
                </a:gridCol>
                <a:gridCol w="352016">
                  <a:extLst>
                    <a:ext uri="{9D8B030D-6E8A-4147-A177-3AD203B41FA5}">
                      <a16:colId xmlns:a16="http://schemas.microsoft.com/office/drawing/2014/main" xmlns="" val="318215111"/>
                    </a:ext>
                  </a:extLst>
                </a:gridCol>
                <a:gridCol w="697856">
                  <a:extLst>
                    <a:ext uri="{9D8B030D-6E8A-4147-A177-3AD203B41FA5}">
                      <a16:colId xmlns:a16="http://schemas.microsoft.com/office/drawing/2014/main" xmlns="" val="1496529400"/>
                    </a:ext>
                  </a:extLst>
                </a:gridCol>
                <a:gridCol w="1049872">
                  <a:extLst>
                    <a:ext uri="{9D8B030D-6E8A-4147-A177-3AD203B41FA5}">
                      <a16:colId xmlns:a16="http://schemas.microsoft.com/office/drawing/2014/main" xmlns="" val="1827483059"/>
                    </a:ext>
                  </a:extLst>
                </a:gridCol>
              </a:tblGrid>
              <a:tr h="354330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Клас 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учнів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Залучено в гуртки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7531544"/>
                  </a:ext>
                </a:extLst>
              </a:tr>
              <a:tr h="111125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ЗНЗ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СЮТ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БДЮТС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БДЮТЧ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ЦЕНТУМ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ДЮСШ №1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ДЮСШ №2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u="sng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Разом у ЗНЗ та ЗПО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мистецтв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Інші заклади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u="sng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РАЗОМ</a:t>
                      </a: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="1" u="sng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залучено в гуртки  </a:t>
                      </a: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(к-ть і відсоток)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8192875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кл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45272897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кл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71294723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кл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57%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43969602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кл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58,3%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00902473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кл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37,5%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94446248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кл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17843539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кл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68,8 %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42014869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8кл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8277319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кл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219086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Ра-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зом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uk-UA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531,6%</a:t>
                      </a:r>
                      <a:endParaRPr lang="uk-UA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3044955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61872" y="676656"/>
            <a:ext cx="9966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Здобувачі освіти додатково займаються після уроків  у різних гуртках та секціях в </a:t>
            </a:r>
            <a:r>
              <a:rPr lang="uk-UA" sz="2000" b="1" dirty="0" err="1"/>
              <a:t>м.Червонограді</a:t>
            </a:r>
            <a:r>
              <a:rPr lang="uk-UA" sz="2000" b="1" dirty="0"/>
              <a:t>, які обирають за своїми уподобаннями та можливостями. Тому узагальнена таблиця охоплення гуртками учнів школи така:</a:t>
            </a:r>
          </a:p>
          <a:p>
            <a:r>
              <a:rPr lang="uk-UA" sz="2000" b="1" dirty="0"/>
              <a:t> </a:t>
            </a:r>
            <a:endParaRPr lang="uk-UA" sz="20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3628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4" y="-61263"/>
            <a:ext cx="12132091" cy="6980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5296" y="621792"/>
            <a:ext cx="96469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</a:t>
            </a:r>
            <a:r>
              <a:rPr lang="uk-UA" sz="2400" b="1" dirty="0">
                <a:solidFill>
                  <a:srgbClr val="C00000"/>
                </a:solidFill>
              </a:rPr>
              <a:t>П</a:t>
            </a:r>
            <a:r>
              <a:rPr lang="uk-UA" sz="2400" b="1" dirty="0" smtClean="0">
                <a:solidFill>
                  <a:srgbClr val="C00000"/>
                </a:solidFill>
              </a:rPr>
              <a:t>ризові </a:t>
            </a:r>
            <a:r>
              <a:rPr lang="uk-UA" sz="2400" b="1" dirty="0">
                <a:solidFill>
                  <a:srgbClr val="C00000"/>
                </a:solidFill>
              </a:rPr>
              <a:t>місця у міських </a:t>
            </a:r>
            <a:r>
              <a:rPr lang="uk-UA" sz="2400" b="1" dirty="0" smtClean="0">
                <a:solidFill>
                  <a:srgbClr val="C00000"/>
                </a:solidFill>
              </a:rPr>
              <a:t>конкурсах</a:t>
            </a:r>
            <a:r>
              <a:rPr lang="uk-UA" sz="2400" b="1" dirty="0">
                <a:solidFill>
                  <a:srgbClr val="C00000"/>
                </a:solidFill>
              </a:rPr>
              <a:t>:</a:t>
            </a:r>
            <a:endParaRPr lang="uk-UA" sz="2400" b="1" dirty="0" smtClean="0">
              <a:solidFill>
                <a:srgbClr val="C00000"/>
              </a:solidFill>
            </a:endParaRPr>
          </a:p>
          <a:p>
            <a:endParaRPr lang="uk-UA" dirty="0" smtClean="0"/>
          </a:p>
          <a:p>
            <a:r>
              <a:rPr lang="uk-UA" dirty="0" smtClean="0"/>
              <a:t> </a:t>
            </a:r>
            <a:r>
              <a:rPr lang="uk-UA" sz="2000" b="1" dirty="0"/>
              <a:t>Відзначено належну підготовку, високий рівень виконавської майстерності, яскраві сценічні образи художніх номерів, які представляли виконавці вокального гуртка </a:t>
            </a:r>
            <a:r>
              <a:rPr lang="uk-UA" sz="2000" b="1" dirty="0" err="1"/>
              <a:t>Поздимирського</a:t>
            </a:r>
            <a:r>
              <a:rPr lang="uk-UA" sz="2000" b="1" dirty="0"/>
              <a:t> НВК у м</a:t>
            </a:r>
            <a:r>
              <a:rPr lang="ru-RU" sz="2000" b="1" dirty="0"/>
              <a:t>i</a:t>
            </a:r>
            <a:r>
              <a:rPr lang="uk-UA" sz="2000" b="1" dirty="0" err="1"/>
              <a:t>ському</a:t>
            </a:r>
            <a:r>
              <a:rPr lang="uk-UA" sz="2000" b="1" dirty="0"/>
              <a:t> фестивалі </a:t>
            </a:r>
            <a:r>
              <a:rPr lang="uk-UA" sz="2000" b="1" dirty="0" err="1"/>
              <a:t>молод</a:t>
            </a:r>
            <a:r>
              <a:rPr lang="ru-RU" sz="2000" b="1" dirty="0"/>
              <a:t>i</a:t>
            </a:r>
            <a:r>
              <a:rPr lang="uk-UA" sz="2000" b="1" dirty="0" err="1"/>
              <a:t>жної</a:t>
            </a:r>
            <a:r>
              <a:rPr lang="uk-UA" sz="2000" b="1" dirty="0"/>
              <a:t> християнської п</a:t>
            </a:r>
            <a:r>
              <a:rPr lang="ru-RU" sz="2000" b="1" dirty="0"/>
              <a:t>i</a:t>
            </a:r>
            <a:r>
              <a:rPr lang="uk-UA" sz="2000" b="1" dirty="0" err="1"/>
              <a:t>сн</a:t>
            </a:r>
            <a:r>
              <a:rPr lang="ru-RU" sz="2000" b="1" dirty="0"/>
              <a:t>i</a:t>
            </a:r>
            <a:r>
              <a:rPr lang="uk-UA" sz="2000" b="1" dirty="0"/>
              <a:t> «</a:t>
            </a:r>
            <a:r>
              <a:rPr lang="uk-UA" sz="2000" b="1" dirty="0" err="1"/>
              <a:t>Тоб</a:t>
            </a:r>
            <a:r>
              <a:rPr lang="ru-RU" sz="2000" b="1" dirty="0"/>
              <a:t>i</a:t>
            </a:r>
            <a:r>
              <a:rPr lang="uk-UA" sz="2000" b="1" dirty="0"/>
              <a:t> – моя слава!», нагороджено грамотою відділу освіти Червоноградської міської ради учнів 7 класу : </a:t>
            </a:r>
            <a:r>
              <a:rPr lang="uk-UA" sz="2000" b="1" dirty="0" err="1"/>
              <a:t>Лещишин</a:t>
            </a:r>
            <a:r>
              <a:rPr lang="uk-UA" sz="2000" b="1" dirty="0"/>
              <a:t> А., </a:t>
            </a:r>
            <a:r>
              <a:rPr lang="uk-UA" sz="2000" b="1" dirty="0" err="1"/>
              <a:t>Лещишин</a:t>
            </a:r>
            <a:r>
              <a:rPr lang="uk-UA" sz="2000" b="1" dirty="0"/>
              <a:t> Ю., Мельник С., </a:t>
            </a:r>
            <a:r>
              <a:rPr lang="uk-UA" sz="2000" b="1" dirty="0" err="1"/>
              <a:t>Гвоздь</a:t>
            </a:r>
            <a:r>
              <a:rPr lang="uk-UA" sz="2000" b="1" dirty="0"/>
              <a:t> С. </a:t>
            </a:r>
            <a:r>
              <a:rPr lang="uk-UA" sz="2000" b="1" dirty="0" smtClean="0"/>
              <a:t>                                                   (</a:t>
            </a:r>
            <a:r>
              <a:rPr lang="uk-UA" sz="2000" b="1" dirty="0"/>
              <a:t>керівник </a:t>
            </a:r>
            <a:r>
              <a:rPr lang="uk-UA" sz="2000" b="1" dirty="0" err="1"/>
              <a:t>Кіричук</a:t>
            </a:r>
            <a:r>
              <a:rPr lang="uk-UA" sz="2000" b="1" dirty="0"/>
              <a:t> О.В.) </a:t>
            </a:r>
            <a:endParaRPr lang="uk-UA" sz="2000" b="1" dirty="0" smtClean="0"/>
          </a:p>
          <a:p>
            <a:endParaRPr lang="uk-UA" sz="2000" b="1" dirty="0" smtClean="0"/>
          </a:p>
          <a:p>
            <a:r>
              <a:rPr lang="uk-UA" sz="2000" b="1" dirty="0" smtClean="0"/>
              <a:t>За </a:t>
            </a:r>
            <a:r>
              <a:rPr lang="uk-UA" sz="2000" b="1" dirty="0"/>
              <a:t>участь у м</a:t>
            </a:r>
            <a:r>
              <a:rPr lang="ru-RU" sz="2000" b="1" dirty="0"/>
              <a:t>i</a:t>
            </a:r>
            <a:r>
              <a:rPr lang="uk-UA" sz="2000" b="1" dirty="0" err="1"/>
              <a:t>ському</a:t>
            </a:r>
            <a:r>
              <a:rPr lang="uk-UA" sz="2000" b="1" dirty="0"/>
              <a:t> фестивалі «Вокальні битви», творчий підхід у створенні мистецького образу, підтримку родинних цінностей засобами вокального мистецтва нагороджено грамотою відділу освіти Червоноградської міської ради: вокальний дует  у складі  Анни та Надії </a:t>
            </a:r>
            <a:r>
              <a:rPr lang="uk-UA" sz="2000" b="1" dirty="0" err="1"/>
              <a:t>Голько</a:t>
            </a:r>
            <a:r>
              <a:rPr lang="uk-UA" sz="2000" b="1" dirty="0"/>
              <a:t> (керівник Олег </a:t>
            </a:r>
            <a:r>
              <a:rPr lang="uk-UA" sz="2000" b="1" dirty="0" err="1"/>
              <a:t>Кіричук</a:t>
            </a:r>
            <a:r>
              <a:rPr lang="uk-UA" sz="2000" b="1" dirty="0"/>
              <a:t>); </a:t>
            </a:r>
            <a:endParaRPr lang="uk-UA" sz="2000" b="1" dirty="0" smtClean="0"/>
          </a:p>
          <a:p>
            <a:endParaRPr lang="uk-UA" sz="2000" b="1" dirty="0" smtClean="0"/>
          </a:p>
          <a:p>
            <a:r>
              <a:rPr lang="uk-UA" sz="2000" b="1" dirty="0" smtClean="0"/>
              <a:t>За </a:t>
            </a:r>
            <a:r>
              <a:rPr lang="uk-UA" sz="2000" b="1" dirty="0"/>
              <a:t>участь у м</a:t>
            </a:r>
            <a:r>
              <a:rPr lang="ru-RU" sz="2000" b="1" dirty="0"/>
              <a:t>i</a:t>
            </a:r>
            <a:r>
              <a:rPr lang="uk-UA" sz="2000" b="1" dirty="0" err="1"/>
              <a:t>ському</a:t>
            </a:r>
            <a:r>
              <a:rPr lang="uk-UA" sz="2000" b="1" dirty="0"/>
              <a:t> фестивалі «</a:t>
            </a:r>
            <a:r>
              <a:rPr lang="uk-UA" sz="2000" b="1" dirty="0" err="1"/>
              <a:t>Новорічно</a:t>
            </a:r>
            <a:r>
              <a:rPr lang="uk-UA" sz="2000" b="1" dirty="0"/>
              <a:t>-різдвяні привітання», відродження  національно-духовних традицій українського народу нагороджено грамотою відділу освіти Червоноградської міської ради дует у складі Максима Вуса та Дениса Гвоздика,( керівник Олег </a:t>
            </a:r>
            <a:r>
              <a:rPr lang="uk-UA" sz="2000" b="1" dirty="0" err="1"/>
              <a:t>Кіричук</a:t>
            </a:r>
            <a:r>
              <a:rPr lang="uk-UA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4521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" r="52601"/>
          <a:stretch/>
        </p:blipFill>
        <p:spPr>
          <a:xfrm>
            <a:off x="109729" y="484632"/>
            <a:ext cx="4288535" cy="676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91456" y="228600"/>
            <a:ext cx="690372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accent2">
                    <a:lumMod val="75000"/>
                  </a:schemeClr>
                </a:solidFill>
              </a:rPr>
              <a:t>РОЗДІЛ ІІІ. ОЦІНКА ПЕДАГОГІЧНОЇ ДІЯЛЬНОСТІ ПЕДАГОГІЧНИХ 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ПРАЦІВНИКІВ</a:t>
            </a:r>
          </a:p>
          <a:p>
            <a:endParaRPr lang="uk-UA" dirty="0" smtClean="0"/>
          </a:p>
          <a:p>
            <a:r>
              <a:rPr lang="uk-UA" dirty="0" smtClean="0"/>
              <a:t>У </a:t>
            </a:r>
            <a:r>
              <a:rPr lang="uk-UA" b="1" dirty="0"/>
              <a:t>2023р.</a:t>
            </a:r>
            <a:r>
              <a:rPr lang="uk-UA" dirty="0"/>
              <a:t> на підставі рішення атестаційної комісії ІІ рівня відділу освіти Червоноградської міської ради від 06.04.2023 (протокол № 5), </a:t>
            </a:r>
            <a:r>
              <a:rPr lang="uk-UA" dirty="0" smtClean="0"/>
              <a:t>*визнано </a:t>
            </a:r>
            <a:r>
              <a:rPr lang="uk-UA" dirty="0"/>
              <a:t>такою, що відповідає раніше присвоєній кваліфікаційній категорії «спеціаліст вищої категорії», присвоїти педагогічне звання  «учитель-методист»: </a:t>
            </a:r>
            <a:r>
              <a:rPr lang="uk-UA" b="1" dirty="0" err="1"/>
              <a:t>Стельмашук</a:t>
            </a:r>
            <a:r>
              <a:rPr lang="uk-UA" b="1" dirty="0"/>
              <a:t> </a:t>
            </a:r>
            <a:r>
              <a:rPr lang="uk-UA" b="1" dirty="0" smtClean="0"/>
              <a:t>Н.З.</a:t>
            </a:r>
            <a:r>
              <a:rPr lang="uk-UA" dirty="0" smtClean="0"/>
              <a:t>, </a:t>
            </a:r>
            <a:r>
              <a:rPr lang="uk-UA" dirty="0"/>
              <a:t>учителя початкових класів </a:t>
            </a:r>
            <a:r>
              <a:rPr lang="uk-UA" dirty="0" smtClean="0"/>
              <a:t>; </a:t>
            </a:r>
          </a:p>
          <a:p>
            <a:endParaRPr lang="uk-UA" dirty="0" smtClean="0"/>
          </a:p>
          <a:p>
            <a:r>
              <a:rPr lang="uk-UA" dirty="0" smtClean="0"/>
              <a:t>*визнано </a:t>
            </a:r>
            <a:r>
              <a:rPr lang="uk-UA" dirty="0"/>
              <a:t>таким, що відповідає раніше присвоєній кваліфікаційній категорії «спеціаліст вищої категорії» відповідає раніше присвоєному педагогічному званню  «учитель - методист</a:t>
            </a:r>
            <a:r>
              <a:rPr lang="uk-UA" dirty="0" smtClean="0"/>
              <a:t>»:    </a:t>
            </a:r>
            <a:r>
              <a:rPr lang="uk-UA" b="1" dirty="0"/>
              <a:t>Мудрика </a:t>
            </a:r>
            <a:r>
              <a:rPr lang="uk-UA" b="1" dirty="0" smtClean="0"/>
              <a:t>М.В.</a:t>
            </a:r>
            <a:r>
              <a:rPr lang="uk-UA" dirty="0" smtClean="0"/>
              <a:t>, </a:t>
            </a:r>
            <a:r>
              <a:rPr lang="uk-UA" dirty="0"/>
              <a:t>учителя фізичної </a:t>
            </a:r>
            <a:r>
              <a:rPr lang="uk-UA" dirty="0" smtClean="0"/>
              <a:t>культури; </a:t>
            </a:r>
          </a:p>
          <a:p>
            <a:endParaRPr lang="uk-UA" dirty="0" smtClean="0"/>
          </a:p>
          <a:p>
            <a:r>
              <a:rPr lang="uk-UA" dirty="0" smtClean="0"/>
              <a:t>*визнати </a:t>
            </a:r>
            <a:r>
              <a:rPr lang="uk-UA" dirty="0"/>
              <a:t>такою, що відповідає раніше присвоєній кваліфікаційній категорії «спеціаліст вищої категорії», відповідає раніше присвоєному педагогічному званню  </a:t>
            </a:r>
            <a:r>
              <a:rPr lang="ru-RU" dirty="0"/>
              <a:t>«старший учитель»: </a:t>
            </a:r>
            <a:r>
              <a:rPr lang="ru-RU" dirty="0" smtClean="0"/>
              <a:t>                      </a:t>
            </a:r>
            <a:r>
              <a:rPr lang="ru-RU" b="1" dirty="0" err="1" smtClean="0"/>
              <a:t>Бузікевич</a:t>
            </a:r>
            <a:r>
              <a:rPr lang="ru-RU" b="1" dirty="0" smtClean="0"/>
              <a:t> Л.Д.</a:t>
            </a:r>
            <a:r>
              <a:rPr lang="ru-RU" dirty="0" smtClean="0"/>
              <a:t>, </a:t>
            </a:r>
            <a:r>
              <a:rPr lang="ru-RU" dirty="0"/>
              <a:t>учителя </a:t>
            </a:r>
            <a:r>
              <a:rPr lang="ru-RU" dirty="0" err="1"/>
              <a:t>зарубіжної</a:t>
            </a:r>
            <a:r>
              <a:rPr lang="ru-RU" dirty="0"/>
              <a:t> </a:t>
            </a:r>
            <a:r>
              <a:rPr lang="ru-RU" dirty="0" err="1" smtClean="0"/>
              <a:t>літератури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* </a:t>
            </a:r>
            <a:r>
              <a:rPr lang="ru-RU" b="1" dirty="0"/>
              <a:t>Москаль Н.Б. </a:t>
            </a:r>
            <a:r>
              <a:rPr lang="uk-UA" dirty="0"/>
              <a:t>В</a:t>
            </a:r>
            <a:r>
              <a:rPr lang="ru-RU" dirty="0" err="1"/>
              <a:t>чителю</a:t>
            </a:r>
            <a:r>
              <a:rPr lang="ru-RU" dirty="0"/>
              <a:t> </a:t>
            </a:r>
            <a:r>
              <a:rPr lang="ru-RU" dirty="0" err="1"/>
              <a:t>біології</a:t>
            </a:r>
            <a:r>
              <a:rPr lang="ru-RU" dirty="0"/>
              <a:t> АК І </a:t>
            </a:r>
            <a:r>
              <a:rPr lang="ru-RU" dirty="0" err="1"/>
              <a:t>рівня</a:t>
            </a:r>
            <a:r>
              <a:rPr lang="ru-RU" dirty="0"/>
              <a:t>   </a:t>
            </a:r>
            <a:r>
              <a:rPr lang="ru-RU" dirty="0" err="1"/>
              <a:t>встановлено</a:t>
            </a:r>
            <a:r>
              <a:rPr lang="ru-RU" dirty="0"/>
              <a:t> </a:t>
            </a:r>
            <a:r>
              <a:rPr lang="ru-RU" dirty="0" err="1"/>
              <a:t>кваліфікаційну</a:t>
            </a:r>
            <a:r>
              <a:rPr lang="ru-RU" dirty="0"/>
              <a:t> </a:t>
            </a:r>
            <a:r>
              <a:rPr lang="ru-RU" dirty="0" err="1"/>
              <a:t>категорію</a:t>
            </a:r>
            <a:r>
              <a:rPr lang="ru-RU" dirty="0"/>
              <a:t> «</a:t>
            </a:r>
            <a:r>
              <a:rPr lang="ru-RU" dirty="0" err="1"/>
              <a:t>спеціаліст</a:t>
            </a:r>
            <a:r>
              <a:rPr lang="ru-RU" dirty="0"/>
              <a:t>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категорії</a:t>
            </a:r>
            <a:r>
              <a:rPr lang="ru-RU" dirty="0"/>
              <a:t>». </a:t>
            </a:r>
            <a:endParaRPr lang="uk-UA" dirty="0"/>
          </a:p>
          <a:p>
            <a:endParaRPr lang="uk-UA" b="1" dirty="0" smtClean="0">
              <a:solidFill>
                <a:schemeClr val="accent2"/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9720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1099</Words>
  <Application>Microsoft Office PowerPoint</Application>
  <PresentationFormat>Произвольный</PresentationFormat>
  <Paragraphs>319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Work</cp:lastModifiedBy>
  <cp:revision>53</cp:revision>
  <dcterms:created xsi:type="dcterms:W3CDTF">2023-08-12T06:30:08Z</dcterms:created>
  <dcterms:modified xsi:type="dcterms:W3CDTF">2023-08-28T16:28:13Z</dcterms:modified>
</cp:coreProperties>
</file>