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1" r:id="rId3"/>
    <p:sldId id="274" r:id="rId4"/>
    <p:sldId id="272" r:id="rId5"/>
    <p:sldId id="273" r:id="rId6"/>
    <p:sldId id="276" r:id="rId7"/>
    <p:sldId id="264" r:id="rId8"/>
    <p:sldId id="277" r:id="rId9"/>
    <p:sldId id="260" r:id="rId10"/>
    <p:sldId id="261" r:id="rId11"/>
    <p:sldId id="262" r:id="rId12"/>
    <p:sldId id="259" r:id="rId13"/>
    <p:sldId id="278" r:id="rId14"/>
    <p:sldId id="266" r:id="rId15"/>
    <p:sldId id="279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25"/>
            <a:ext cx="6696743" cy="6547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467">
            <a:off x="5596944" y="2556864"/>
            <a:ext cx="315118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556792"/>
            <a:ext cx="70567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         </a:t>
            </a:r>
            <a:r>
              <a:rPr lang="uk-UA" sz="2800" b="1" i="1" dirty="0" smtClean="0"/>
              <a:t>З </a:t>
            </a:r>
            <a:r>
              <a:rPr lang="uk-UA" sz="2800" b="1" i="1" dirty="0"/>
              <a:t>ДОСВІДУ РОБОТИ </a:t>
            </a:r>
          </a:p>
          <a:p>
            <a:r>
              <a:rPr lang="uk-UA" sz="2800" b="1" i="1" dirty="0" smtClean="0"/>
              <a:t>ВЧИТЕЛЯ </a:t>
            </a:r>
            <a:r>
              <a:rPr lang="uk-UA" sz="2800" b="1" i="1" dirty="0"/>
              <a:t>ЗАРУБІЖНОЇ ЛІТЕРАТУРИ</a:t>
            </a:r>
          </a:p>
          <a:p>
            <a:r>
              <a:rPr lang="uk-UA" sz="2800" b="1" i="1" dirty="0"/>
              <a:t>       </a:t>
            </a:r>
            <a:r>
              <a:rPr lang="uk-UA" sz="2800" b="1" i="1" dirty="0" smtClean="0"/>
              <a:t>БУЗІКЕВИЧ  </a:t>
            </a:r>
            <a:r>
              <a:rPr lang="uk-UA" sz="2800" b="1" i="1" dirty="0"/>
              <a:t>ЛЮБОВИ </a:t>
            </a:r>
            <a:endParaRPr lang="uk-UA" sz="2800" b="1" i="1" dirty="0" smtClean="0"/>
          </a:p>
          <a:p>
            <a:r>
              <a:rPr lang="uk-UA" sz="2800" b="1" i="1" dirty="0"/>
              <a:t> </a:t>
            </a:r>
            <a:r>
              <a:rPr lang="uk-UA" sz="2800" b="1" i="1" dirty="0" smtClean="0"/>
              <a:t>               ДМИТРІВНИ       </a:t>
            </a:r>
            <a:r>
              <a:rPr lang="uk-UA" sz="2800" b="1" dirty="0" smtClean="0"/>
              <a:t>                                                                                                                                                                                                     </a:t>
            </a:r>
            <a:endParaRPr lang="uk-UA" sz="2800" b="1" dirty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3105835"/>
            <a:ext cx="50223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r>
              <a:rPr lang="uk-UA" b="1" dirty="0"/>
              <a:t> </a:t>
            </a:r>
            <a:r>
              <a:rPr lang="uk-UA" b="1" dirty="0" smtClean="0"/>
              <a:t>      </a:t>
            </a:r>
            <a:r>
              <a:rPr lang="uk-UA" sz="2400" b="1" i="1" dirty="0" smtClean="0"/>
              <a:t>ПОЗДИМИРСЬКИЙ </a:t>
            </a:r>
            <a:r>
              <a:rPr lang="uk-UA" sz="2400" b="1" i="1" dirty="0"/>
              <a:t>НВК</a:t>
            </a:r>
          </a:p>
          <a:p>
            <a:r>
              <a:rPr lang="uk-UA" sz="2400" b="1" i="1" dirty="0"/>
              <a:t>               </a:t>
            </a:r>
            <a:r>
              <a:rPr lang="uk-UA" sz="2400" b="1" i="1" dirty="0" smtClean="0"/>
              <a:t>      - </a:t>
            </a:r>
            <a:r>
              <a:rPr lang="uk-UA" sz="2400" b="1" i="1" dirty="0"/>
              <a:t>2023 -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0772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25000"/>
          <a:stretch/>
        </p:blipFill>
        <p:spPr>
          <a:xfrm>
            <a:off x="1259632" y="1340768"/>
            <a:ext cx="6892562" cy="49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2068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uk-UA" b="1" dirty="0" smtClean="0"/>
              <a:t>НЕ ПРОСТО  ПЕРЕГЛЯДАЄМО ВІДЕО , </a:t>
            </a:r>
          </a:p>
          <a:p>
            <a:r>
              <a:rPr lang="uk-UA" b="1" dirty="0"/>
              <a:t> </a:t>
            </a:r>
            <a:r>
              <a:rPr lang="uk-UA" b="1" dirty="0" smtClean="0"/>
              <a:t>                                                А ШУКАЄМО ВІДПОВІДІ  НА ПРОБЛЕМНІ ЗАПИТАННЯ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079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3510000" cy="4680000"/>
          </a:xfrm>
          <a:prstGeom prst="flowChartAlternateProcess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24" y="1628952"/>
            <a:ext cx="3510000" cy="4680000"/>
          </a:xfrm>
          <a:prstGeom prst="flowChartAlternateProcess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47667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ЗАВДАННЯ НА ВИБІР: </a:t>
            </a:r>
          </a:p>
          <a:p>
            <a:r>
              <a:rPr lang="uk-UA" sz="2400" b="1" dirty="0"/>
              <a:t> </a:t>
            </a:r>
            <a:r>
              <a:rPr lang="uk-UA" sz="2400" b="1" dirty="0" smtClean="0"/>
              <a:t>   МАЛЮЙ, СКЛАДАЙ, ТВОРИ, РОЗКАЖИ, ЗДИВУЙ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567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b="34888"/>
          <a:stretch/>
        </p:blipFill>
        <p:spPr>
          <a:xfrm>
            <a:off x="683568" y="3573016"/>
            <a:ext cx="3518737" cy="30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7326" r="14008" b="55178"/>
          <a:stretch/>
        </p:blipFill>
        <p:spPr>
          <a:xfrm>
            <a:off x="4716016" y="2852936"/>
            <a:ext cx="4207331" cy="33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76672"/>
            <a:ext cx="9073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                    </a:t>
            </a:r>
            <a:r>
              <a:rPr lang="uk-UA" sz="2400" b="1" dirty="0" smtClean="0"/>
              <a:t>УРОК У 6 КЛАСІ.  </a:t>
            </a:r>
          </a:p>
          <a:p>
            <a:r>
              <a:rPr lang="uk-UA" sz="2400" b="1" dirty="0"/>
              <a:t> </a:t>
            </a:r>
            <a:r>
              <a:rPr lang="uk-UA" sz="2400" b="1" dirty="0" smtClean="0"/>
              <a:t>                 ЗАВДАННЯ:</a:t>
            </a:r>
          </a:p>
          <a:p>
            <a:endParaRPr lang="uk-UA" dirty="0"/>
          </a:p>
          <a:p>
            <a:r>
              <a:rPr lang="uk-UA" b="1" i="1" dirty="0" smtClean="0"/>
              <a:t>1.СПРОБУВАТИ СЕБЕ В РОЛІ ЖУРНАЛІСТА;</a:t>
            </a:r>
          </a:p>
          <a:p>
            <a:r>
              <a:rPr lang="uk-UA" b="1" i="1" dirty="0" smtClean="0"/>
              <a:t>    2. СКЛАСТИ ІНТЕРВ’Ю;</a:t>
            </a:r>
          </a:p>
          <a:p>
            <a:r>
              <a:rPr lang="uk-UA" b="1" i="1" dirty="0"/>
              <a:t> </a:t>
            </a:r>
            <a:r>
              <a:rPr lang="uk-UA" b="1" i="1" dirty="0" smtClean="0"/>
              <a:t>          3.ЗАПОВНИТИ ТАБЛИЧКУ САМООЦІНЮВАННЯ РОБОТИ УПРОДОВЖ УРОКУ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8696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208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1599334"/>
            <a:ext cx="4610055" cy="3456000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5376" y="332656"/>
            <a:ext cx="345911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uk-UA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Бібліотечні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уроки – живе спілкування з книгою</a:t>
            </a:r>
          </a:p>
          <a:p>
            <a:r>
              <a:rPr lang="uk-UA" b="1" dirty="0" smtClean="0"/>
              <a:t>Як </a:t>
            </a:r>
            <a:r>
              <a:rPr lang="uk-UA" b="1" dirty="0"/>
              <a:t>засіб розвитку рефлексії практикую на уроках та вдома у 8-9 класах написання есе, створення асоціативних рядів, формування </a:t>
            </a:r>
            <a:r>
              <a:rPr lang="uk-UA" b="1" dirty="0" err="1"/>
              <a:t>запитань.що</a:t>
            </a:r>
            <a:r>
              <a:rPr lang="uk-UA" b="1" dirty="0"/>
              <a:t> змушують дитину задумувався над тим, чи відповідають її уявлення загальнолюдським: </a:t>
            </a:r>
          </a:p>
          <a:p>
            <a:r>
              <a:rPr lang="uk-UA" b="1" dirty="0" smtClean="0"/>
              <a:t>- Чого </a:t>
            </a:r>
            <a:r>
              <a:rPr lang="uk-UA" b="1" dirty="0"/>
              <a:t>навчає цей твір? </a:t>
            </a:r>
          </a:p>
          <a:p>
            <a:r>
              <a:rPr lang="uk-UA" b="1" dirty="0" smtClean="0"/>
              <a:t>- Як </a:t>
            </a:r>
            <a:r>
              <a:rPr lang="uk-UA" b="1" dirty="0"/>
              <a:t>би ви вчинили на місці літературного героя?</a:t>
            </a:r>
          </a:p>
          <a:p>
            <a:r>
              <a:rPr lang="uk-UA" b="1" dirty="0"/>
              <a:t> </a:t>
            </a:r>
            <a:r>
              <a:rPr lang="uk-UA" b="1" dirty="0" smtClean="0"/>
              <a:t>- Що </a:t>
            </a:r>
            <a:r>
              <a:rPr lang="uk-UA" b="1" dirty="0"/>
              <a:t>наближає літературного героя до нашого часу? </a:t>
            </a:r>
          </a:p>
        </p:txBody>
      </p:sp>
    </p:spTree>
    <p:extLst>
      <p:ext uri="{BB962C8B-B14F-4D97-AF65-F5344CB8AC3E}">
        <p14:creationId xmlns:p14="http://schemas.microsoft.com/office/powerpoint/2010/main" val="38586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81369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         Формуючи життєві компетентності,</a:t>
            </a:r>
          </a:p>
          <a:p>
            <a:r>
              <a:rPr lang="uk-UA" sz="2800" b="1" dirty="0"/>
              <a:t> </a:t>
            </a:r>
            <a:r>
              <a:rPr lang="uk-UA" sz="2800" b="1" dirty="0" smtClean="0"/>
              <a:t>                   дотримуюсь </a:t>
            </a:r>
            <a:r>
              <a:rPr lang="uk-UA" sz="2800" b="1" dirty="0"/>
              <a:t>певних правил:</a:t>
            </a:r>
          </a:p>
          <a:p>
            <a:pPr lvl="0"/>
            <a:endParaRPr lang="uk-UA" dirty="0" smtClean="0"/>
          </a:p>
          <a:p>
            <a:pPr lvl="0"/>
            <a:endParaRPr lang="uk-UA" dirty="0" smtClean="0"/>
          </a:p>
          <a:p>
            <a:pPr lvl="0"/>
            <a:r>
              <a:rPr lang="uk-UA" dirty="0"/>
              <a:t> </a:t>
            </a:r>
            <a:r>
              <a:rPr lang="uk-UA" dirty="0" smtClean="0"/>
              <a:t>  </a:t>
            </a:r>
            <a:r>
              <a:rPr lang="uk-UA" sz="2400" dirty="0" smtClean="0"/>
              <a:t>*Головним </a:t>
            </a:r>
            <a:r>
              <a:rPr lang="uk-UA" sz="2400" dirty="0"/>
              <a:t>є не предмет, якому </a:t>
            </a:r>
            <a:r>
              <a:rPr lang="uk-UA" sz="2400" dirty="0" smtClean="0"/>
              <a:t> </a:t>
            </a:r>
            <a:r>
              <a:rPr lang="uk-UA" sz="2400" dirty="0"/>
              <a:t>навчаю, </a:t>
            </a:r>
            <a:endParaRPr lang="uk-UA" sz="2400" dirty="0" smtClean="0"/>
          </a:p>
          <a:p>
            <a:pPr lvl="0"/>
            <a:r>
              <a:rPr lang="uk-UA" sz="2400" dirty="0"/>
              <a:t> </a:t>
            </a:r>
            <a:r>
              <a:rPr lang="uk-UA" sz="2400" dirty="0" smtClean="0"/>
              <a:t>    а особистість, яку </a:t>
            </a:r>
            <a:r>
              <a:rPr lang="uk-UA" sz="2400" dirty="0"/>
              <a:t>формую;</a:t>
            </a:r>
          </a:p>
          <a:p>
            <a:pPr lvl="0"/>
            <a:r>
              <a:rPr lang="uk-UA" sz="2400" dirty="0"/>
              <a:t> </a:t>
            </a:r>
            <a:r>
              <a:rPr lang="uk-UA" sz="2400" dirty="0" smtClean="0"/>
              <a:t>  * Вчити  </a:t>
            </a:r>
            <a:r>
              <a:rPr lang="uk-UA" sz="2400" dirty="0"/>
              <a:t>дітей думати і діяти самостійно;</a:t>
            </a:r>
          </a:p>
          <a:p>
            <a:r>
              <a:rPr lang="uk-UA" sz="2400" dirty="0" smtClean="0"/>
              <a:t>   </a:t>
            </a:r>
            <a:r>
              <a:rPr lang="uk-UA" sz="2400" dirty="0"/>
              <a:t>* </a:t>
            </a:r>
            <a:r>
              <a:rPr lang="uk-UA" sz="2400" dirty="0" smtClean="0"/>
              <a:t>Розвивати </a:t>
            </a:r>
            <a:r>
              <a:rPr lang="uk-UA" sz="2400" dirty="0"/>
              <a:t>т</a:t>
            </a:r>
            <a:r>
              <a:rPr lang="uk-UA" sz="2400" dirty="0" smtClean="0"/>
              <a:t>ворче </a:t>
            </a:r>
            <a:r>
              <a:rPr lang="uk-UA" sz="2400" dirty="0"/>
              <a:t>мислення </a:t>
            </a:r>
            <a:r>
              <a:rPr lang="uk-UA" sz="2400" dirty="0" smtClean="0"/>
              <a:t> шляхом </a:t>
            </a:r>
          </a:p>
          <a:p>
            <a:r>
              <a:rPr lang="uk-UA" sz="2400" dirty="0"/>
              <a:t> </a:t>
            </a:r>
            <a:r>
              <a:rPr lang="uk-UA" sz="2400" dirty="0" smtClean="0"/>
              <a:t>     створення проблемних ситуацій;</a:t>
            </a:r>
            <a:endParaRPr lang="uk-UA" sz="2400" dirty="0"/>
          </a:p>
          <a:p>
            <a:pPr lvl="0"/>
            <a:r>
              <a:rPr lang="uk-UA" sz="2400" dirty="0"/>
              <a:t> </a:t>
            </a:r>
            <a:r>
              <a:rPr lang="uk-UA" sz="2400" dirty="0" smtClean="0"/>
              <a:t>  * Вчити </a:t>
            </a:r>
            <a:r>
              <a:rPr lang="uk-UA" sz="2400" dirty="0"/>
              <a:t>мислити </a:t>
            </a:r>
            <a:r>
              <a:rPr lang="uk-UA" sz="2400" dirty="0" smtClean="0"/>
              <a:t>причинно-</a:t>
            </a:r>
            <a:r>
              <a:rPr lang="uk-UA" sz="2400" dirty="0" err="1" smtClean="0"/>
              <a:t>наслідково</a:t>
            </a:r>
            <a:r>
              <a:rPr lang="uk-UA" sz="2400" dirty="0" smtClean="0"/>
              <a:t>. </a:t>
            </a:r>
          </a:p>
          <a:p>
            <a:pPr lvl="0"/>
            <a:r>
              <a:rPr lang="uk-UA" sz="2400" dirty="0"/>
              <a:t> </a:t>
            </a:r>
            <a:r>
              <a:rPr lang="uk-UA" sz="2400" dirty="0" smtClean="0"/>
              <a:t>     Тому  завжди присутнє: </a:t>
            </a:r>
          </a:p>
          <a:p>
            <a:pPr lvl="0"/>
            <a:r>
              <a:rPr lang="uk-UA" sz="3200" dirty="0" smtClean="0"/>
              <a:t>     чому?</a:t>
            </a:r>
          </a:p>
          <a:p>
            <a:pPr lvl="0"/>
            <a:r>
              <a:rPr lang="uk-UA" sz="3200" dirty="0"/>
              <a:t> </a:t>
            </a:r>
            <a:r>
              <a:rPr lang="uk-UA" sz="3200" dirty="0" smtClean="0"/>
              <a:t>               ЯК?</a:t>
            </a:r>
          </a:p>
          <a:p>
            <a:pPr lvl="0"/>
            <a:r>
              <a:rPr lang="uk-UA" sz="3200" dirty="0"/>
              <a:t> </a:t>
            </a:r>
            <a:r>
              <a:rPr lang="uk-UA" sz="3200" dirty="0" smtClean="0"/>
              <a:t>                        ДЕ?</a:t>
            </a:r>
          </a:p>
          <a:p>
            <a:pPr lvl="0"/>
            <a:r>
              <a:rPr lang="uk-UA" sz="3200" dirty="0"/>
              <a:t> </a:t>
            </a:r>
            <a:r>
              <a:rPr lang="uk-UA" sz="3200" dirty="0" smtClean="0"/>
              <a:t>                               КОЛИ?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7450" r="1799" b="35699"/>
          <a:stretch/>
        </p:blipFill>
        <p:spPr>
          <a:xfrm>
            <a:off x="5292080" y="4149080"/>
            <a:ext cx="375037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r="9022" b="32686"/>
          <a:stretch/>
        </p:blipFill>
        <p:spPr>
          <a:xfrm>
            <a:off x="597768" y="836712"/>
            <a:ext cx="3962400" cy="2474345"/>
          </a:xfrm>
          <a:prstGeom prst="flowChartDocumen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4320000" cy="3240000"/>
          </a:xfrm>
          <a:prstGeom prst="plaqu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016" y="836712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Разом з колегами                               набираюсь досвіду, ділюсь проблемами та пропозиціями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7768" y="4149080"/>
            <a:ext cx="3470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Шкільні будні наповнюємо святами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511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3529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</a:t>
            </a:r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r>
              <a:rPr lang="uk-UA" sz="2000" dirty="0" smtClean="0"/>
              <a:t> </a:t>
            </a:r>
            <a:r>
              <a:rPr lang="uk-UA" sz="4000" b="1" dirty="0" smtClean="0"/>
              <a:t>Д</a:t>
            </a:r>
          </a:p>
          <a:p>
            <a:r>
              <a:rPr lang="uk-UA" sz="4000" b="1" dirty="0" smtClean="0"/>
              <a:t>       Я</a:t>
            </a:r>
          </a:p>
          <a:p>
            <a:r>
              <a:rPr lang="uk-UA" sz="4000" b="1" dirty="0" smtClean="0"/>
              <a:t>             К</a:t>
            </a:r>
          </a:p>
          <a:p>
            <a:r>
              <a:rPr lang="uk-UA" sz="4000" b="1" dirty="0"/>
              <a:t> </a:t>
            </a:r>
            <a:r>
              <a:rPr lang="uk-UA" sz="4000" b="1" dirty="0" smtClean="0"/>
              <a:t>                  У</a:t>
            </a:r>
          </a:p>
          <a:p>
            <a:r>
              <a:rPr lang="uk-UA" sz="4000" b="1" dirty="0" smtClean="0"/>
              <a:t>                         </a:t>
            </a:r>
            <a:r>
              <a:rPr lang="uk-UA" sz="4000" b="1" dirty="0" smtClean="0"/>
              <a:t>Ю</a:t>
            </a:r>
          </a:p>
          <a:p>
            <a:r>
              <a:rPr lang="uk-UA" sz="4000" b="1" dirty="0"/>
              <a:t> </a:t>
            </a:r>
            <a:r>
              <a:rPr lang="uk-UA" sz="4000" b="1" dirty="0" smtClean="0"/>
              <a:t>                                     за підтримку,</a:t>
            </a:r>
          </a:p>
          <a:p>
            <a:r>
              <a:rPr lang="uk-UA" sz="4000" b="1" dirty="0"/>
              <a:t> </a:t>
            </a:r>
            <a:r>
              <a:rPr lang="uk-UA" sz="4000" b="1" dirty="0" smtClean="0"/>
              <a:t>                                      співпрацю,</a:t>
            </a:r>
          </a:p>
          <a:p>
            <a:r>
              <a:rPr lang="uk-UA" sz="4000" b="1" dirty="0"/>
              <a:t> </a:t>
            </a:r>
            <a:r>
              <a:rPr lang="uk-UA" sz="4000" b="1" dirty="0" smtClean="0"/>
              <a:t>                                      за  увагу!</a:t>
            </a:r>
            <a:endParaRPr lang="uk-UA" sz="4000" b="1" dirty="0" smtClean="0"/>
          </a:p>
          <a:p>
            <a:endParaRPr lang="uk-UA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-1027" r="11696" b="11884"/>
          <a:stretch/>
        </p:blipFill>
        <p:spPr>
          <a:xfrm>
            <a:off x="4427984" y="548680"/>
            <a:ext cx="4403850" cy="3594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331236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05"/>
            <a:ext cx="8712968" cy="65281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764705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endParaRPr lang="uk-UA" dirty="0" smtClean="0"/>
          </a:p>
          <a:p>
            <a:endParaRPr lang="uk-UA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40270" y="3244334"/>
            <a:ext cx="3668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      </a:t>
            </a:r>
          </a:p>
          <a:p>
            <a:endParaRPr lang="uk-UA" b="1" dirty="0"/>
          </a:p>
          <a:p>
            <a:r>
              <a:rPr lang="uk-UA" b="1" dirty="0" smtClean="0"/>
              <a:t>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60648"/>
            <a:ext cx="69847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/>
              <a:t> </a:t>
            </a:r>
            <a:endParaRPr lang="ru-RU" b="1" dirty="0" smtClean="0"/>
          </a:p>
          <a:p>
            <a:r>
              <a:rPr lang="ru-RU" sz="3200" b="1" dirty="0" err="1" smtClean="0"/>
              <a:t>Бузікевич</a:t>
            </a:r>
            <a:r>
              <a:rPr lang="ru-RU" sz="3200" b="1" dirty="0" smtClean="0"/>
              <a:t>  </a:t>
            </a:r>
            <a:r>
              <a:rPr lang="ru-RU" sz="3200" b="1" dirty="0" err="1" smtClean="0"/>
              <a:t>Любов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Дмитрівна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411036"/>
            <a:ext cx="58326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</a:t>
            </a:r>
          </a:p>
          <a:p>
            <a:endParaRPr lang="ru-RU" sz="2800" b="1" dirty="0"/>
          </a:p>
          <a:p>
            <a:r>
              <a:rPr lang="ru-RU" sz="2800" b="1" dirty="0" err="1" smtClean="0"/>
              <a:t>Вчитель</a:t>
            </a:r>
            <a:r>
              <a:rPr lang="ru-RU" sz="2800" b="1" dirty="0" smtClean="0"/>
              <a:t> </a:t>
            </a:r>
            <a:r>
              <a:rPr lang="ru-RU" sz="2800" b="1" dirty="0" err="1"/>
              <a:t>зарубіжної</a:t>
            </a:r>
            <a:r>
              <a:rPr lang="ru-RU" sz="2800" b="1" dirty="0"/>
              <a:t> </a:t>
            </a:r>
            <a:r>
              <a:rPr lang="ru-RU" sz="2800" b="1" dirty="0" err="1"/>
              <a:t>літератури</a:t>
            </a:r>
            <a:endParaRPr lang="ru-RU" sz="2800" b="1" dirty="0"/>
          </a:p>
          <a:p>
            <a:r>
              <a:rPr lang="uk-UA" sz="2800" b="1" dirty="0"/>
              <a:t>          </a:t>
            </a:r>
            <a:r>
              <a:rPr lang="uk-UA" sz="2800" b="1" dirty="0" err="1"/>
              <a:t>Поздимирського</a:t>
            </a:r>
            <a:r>
              <a:rPr lang="uk-UA" sz="2800" b="1" dirty="0"/>
              <a:t>  НВК</a:t>
            </a:r>
            <a:endParaRPr lang="ru-RU" sz="2800" b="1" dirty="0"/>
          </a:p>
          <a:p>
            <a:r>
              <a:rPr lang="ru-RU" sz="2800" b="1" dirty="0" err="1" smtClean="0"/>
              <a:t>Загальний</a:t>
            </a:r>
            <a:r>
              <a:rPr lang="ru-RU" sz="2800" b="1" dirty="0" smtClean="0"/>
              <a:t> </a:t>
            </a:r>
            <a:r>
              <a:rPr lang="ru-RU" sz="2800" b="1" dirty="0"/>
              <a:t>стаж </a:t>
            </a:r>
            <a:r>
              <a:rPr lang="ru-RU" sz="2800" b="1" dirty="0" err="1"/>
              <a:t>роботи</a:t>
            </a:r>
            <a:r>
              <a:rPr lang="ru-RU" sz="2800" b="1" dirty="0"/>
              <a:t> – 45 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років</a:t>
            </a:r>
            <a:r>
              <a:rPr lang="ru-RU" sz="2800" b="1" dirty="0"/>
              <a:t>. </a:t>
            </a:r>
          </a:p>
          <a:p>
            <a:r>
              <a:rPr lang="ru-RU" sz="2800" b="1" dirty="0"/>
              <a:t>      У 2018 р. </a:t>
            </a:r>
            <a:r>
              <a:rPr lang="ru-RU" sz="2800" b="1" dirty="0" err="1"/>
              <a:t>підтверджено</a:t>
            </a:r>
            <a:r>
              <a:rPr lang="ru-RU" sz="2800" b="1" dirty="0"/>
              <a:t>                                                                                                                                                          </a:t>
            </a:r>
            <a:r>
              <a:rPr lang="ru-RU" sz="2800" b="1" dirty="0" smtClean="0"/>
              <a:t>                            </a:t>
            </a:r>
            <a:r>
              <a:rPr lang="ru-RU" sz="2800" b="1" dirty="0" err="1" smtClean="0"/>
              <a:t>кваліфікаційну</a:t>
            </a:r>
            <a:r>
              <a:rPr lang="ru-RU" sz="2800" b="1" dirty="0" smtClean="0"/>
              <a:t> </a:t>
            </a:r>
            <a:r>
              <a:rPr lang="ru-RU" sz="2800" b="1" dirty="0" err="1"/>
              <a:t>категорію</a:t>
            </a:r>
            <a:r>
              <a:rPr lang="ru-RU" sz="2800" b="1" dirty="0"/>
              <a:t> </a:t>
            </a:r>
          </a:p>
          <a:p>
            <a:r>
              <a:rPr lang="ru-RU" sz="2800" b="1" dirty="0"/>
              <a:t>    «</a:t>
            </a:r>
            <a:r>
              <a:rPr lang="ru-RU" sz="2800" b="1" dirty="0" err="1"/>
              <a:t>спеціаліст</a:t>
            </a:r>
            <a:r>
              <a:rPr lang="ru-RU" sz="2800" b="1" dirty="0"/>
              <a:t> </a:t>
            </a:r>
            <a:r>
              <a:rPr lang="ru-RU" sz="2800" b="1" dirty="0" err="1"/>
              <a:t>вищої</a:t>
            </a:r>
            <a:r>
              <a:rPr lang="ru-RU" sz="2800" b="1" dirty="0"/>
              <a:t> </a:t>
            </a:r>
            <a:r>
              <a:rPr lang="ru-RU" sz="2800" b="1" dirty="0" err="1"/>
              <a:t>категорії</a:t>
            </a:r>
            <a:r>
              <a:rPr lang="ru-RU" sz="2800" b="1" dirty="0"/>
              <a:t>» </a:t>
            </a:r>
          </a:p>
          <a:p>
            <a:r>
              <a:rPr lang="ru-RU" sz="2800" b="1" dirty="0"/>
              <a:t>    та  </a:t>
            </a:r>
            <a:r>
              <a:rPr lang="ru-RU" sz="2800" b="1" dirty="0" err="1"/>
              <a:t>звання</a:t>
            </a:r>
            <a:r>
              <a:rPr lang="ru-RU" sz="2800" b="1" dirty="0"/>
              <a:t> «старший учитель» </a:t>
            </a:r>
          </a:p>
        </p:txBody>
      </p:sp>
    </p:spTree>
    <p:extLst>
      <p:ext uri="{BB962C8B-B14F-4D97-AF65-F5344CB8AC3E}">
        <p14:creationId xmlns:p14="http://schemas.microsoft.com/office/powerpoint/2010/main" val="22038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8690396" cy="64918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5736" y="476672"/>
            <a:ext cx="6264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cs typeface="Aharoni" pitchFamily="2" charset="-79"/>
              </a:rPr>
              <a:t>Проблема, над якою працюю: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4257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1484784"/>
            <a:ext cx="496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/>
              <a:t>Інтерактивний підхід до вивчення зарубіжної літератури як продуктивної </a:t>
            </a:r>
            <a:r>
              <a:rPr lang="uk-UA" sz="2800" b="1" i="1" dirty="0" smtClean="0"/>
              <a:t>  пізнавальної </a:t>
            </a:r>
            <a:r>
              <a:rPr lang="uk-UA" sz="2800" b="1" i="1" dirty="0"/>
              <a:t>діяльності учнів</a:t>
            </a:r>
            <a:endParaRPr lang="ru-RU" sz="2800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2284400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026">
            <a:off x="3218918" y="3896356"/>
            <a:ext cx="1890122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742">
            <a:off x="5004047" y="3750870"/>
            <a:ext cx="19018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16" y="3960515"/>
            <a:ext cx="19812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4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" y="0"/>
            <a:ext cx="913781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672" y="476672"/>
            <a:ext cx="6264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/>
          </a:p>
          <a:p>
            <a:r>
              <a:rPr lang="ru-RU" sz="3200" b="1" dirty="0"/>
              <a:t> </a:t>
            </a:r>
            <a:r>
              <a:rPr lang="ru-RU" sz="3200" b="1" dirty="0" smtClean="0"/>
              <a:t> 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1965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836712"/>
            <a:ext cx="7056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МОЄ КРЕДО  У СЛОВАХ Г.СКОВОРОДИ:</a:t>
            </a:r>
          </a:p>
          <a:p>
            <a:r>
              <a:rPr lang="uk-UA" sz="2800" dirty="0"/>
              <a:t>        </a:t>
            </a:r>
            <a:r>
              <a:rPr lang="uk-UA" sz="2800" b="1" i="1" dirty="0"/>
              <a:t>«Довго сам учись, </a:t>
            </a:r>
            <a:endParaRPr lang="uk-UA" sz="2800" b="1" i="1" dirty="0" smtClean="0"/>
          </a:p>
          <a:p>
            <a:r>
              <a:rPr lang="uk-UA" sz="2800" b="1" i="1" dirty="0"/>
              <a:t> </a:t>
            </a:r>
            <a:r>
              <a:rPr lang="uk-UA" sz="2800" b="1" i="1" dirty="0" smtClean="0"/>
              <a:t>                         якщо </a:t>
            </a:r>
            <a:r>
              <a:rPr lang="uk-UA" sz="2800" b="1" i="1" dirty="0"/>
              <a:t>хочеш навчати інших»</a:t>
            </a:r>
            <a:endParaRPr lang="ru-RU" sz="28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86545"/>
            <a:ext cx="3157537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28812"/>
            <a:ext cx="3884727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9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740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83671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     КОЛИ </a:t>
            </a:r>
            <a:r>
              <a:rPr lang="uk-UA" sz="2000" b="1" i="1" dirty="0"/>
              <a:t>НАВЧАННЯ  ЦІКАВЕ, ТОДІ УЧЕНЬ ПРАЦЮЄ НА УРОЦІ</a:t>
            </a:r>
            <a:endParaRPr lang="ru-RU" sz="20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305">
            <a:off x="689890" y="1412776"/>
            <a:ext cx="3828358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135">
            <a:off x="4535996" y="2060848"/>
            <a:ext cx="3808478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7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251520" y="36878"/>
            <a:ext cx="8712968" cy="6704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332656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 </a:t>
            </a:r>
            <a:r>
              <a:rPr lang="uk-UA" sz="2400" b="1" dirty="0"/>
              <a:t>МОЄ БАЧЕННЯ ІНТЕРАКТИВНОГО ПІДХОДУ ДО ВИВЧЕННЯ </a:t>
            </a:r>
            <a:r>
              <a:rPr lang="uk-UA" sz="2400" b="1" dirty="0" smtClean="0"/>
              <a:t> ЗАРУБІЖНОЇ  ЛІТЕРАТУРИ</a:t>
            </a:r>
            <a:endParaRPr lang="uk-U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1484784"/>
            <a:ext cx="6480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*методичні тижні , </a:t>
            </a:r>
          </a:p>
          <a:p>
            <a:r>
              <a:rPr lang="uk-UA" sz="2000" b="1" dirty="0"/>
              <a:t> *літературні КВК «Хто? Що? Коли? Чому і як?»для учнів 5-6 класів, </a:t>
            </a:r>
          </a:p>
          <a:p>
            <a:r>
              <a:rPr lang="uk-UA" sz="2000" b="1" dirty="0"/>
              <a:t> *</a:t>
            </a:r>
            <a:r>
              <a:rPr lang="uk-UA" sz="2000" b="1" dirty="0" err="1"/>
              <a:t>квест</a:t>
            </a:r>
            <a:r>
              <a:rPr lang="uk-UA" sz="2000" b="1" dirty="0"/>
              <a:t> «Літературний калейдоскоп» для учнів 7 класу, </a:t>
            </a:r>
          </a:p>
          <a:p>
            <a:r>
              <a:rPr lang="uk-UA" sz="2000" b="1" dirty="0"/>
              <a:t> *змагання «Юні інтелектуали» (8-9 клас). </a:t>
            </a:r>
          </a:p>
          <a:p>
            <a:r>
              <a:rPr lang="uk-UA" sz="2000" b="1" dirty="0"/>
              <a:t> *підготувала </a:t>
            </a:r>
            <a:r>
              <a:rPr lang="uk-UA" sz="2000" b="1" dirty="0" err="1"/>
              <a:t>проєкт</a:t>
            </a:r>
            <a:r>
              <a:rPr lang="uk-UA" sz="2000" b="1" dirty="0"/>
              <a:t> «Я честь віддам титану Прометею», </a:t>
            </a:r>
          </a:p>
          <a:p>
            <a:r>
              <a:rPr lang="uk-UA" sz="2000" b="1" dirty="0"/>
              <a:t> *виготовила </a:t>
            </a:r>
            <a:r>
              <a:rPr lang="uk-UA" sz="2000" b="1" dirty="0" err="1"/>
              <a:t>роздатковий</a:t>
            </a:r>
            <a:r>
              <a:rPr lang="uk-UA" sz="2000" b="1" dirty="0"/>
              <a:t> матеріал до теми «Е. Портер «</a:t>
            </a:r>
            <a:r>
              <a:rPr lang="uk-UA" sz="2000" b="1" dirty="0" err="1"/>
              <a:t>Полліанна</a:t>
            </a:r>
            <a:r>
              <a:rPr lang="uk-UA" sz="2000" b="1" dirty="0"/>
              <a:t>»,                                                                                        *презентувала </a:t>
            </a:r>
            <a:r>
              <a:rPr lang="uk-UA" sz="2000" b="1" dirty="0" err="1"/>
              <a:t>Клоуз-тест</a:t>
            </a:r>
            <a:r>
              <a:rPr lang="uk-UA" sz="2000" b="1" dirty="0"/>
              <a:t> (специфічний тип тестового завдання відкритої форми - відновлення у зв’язному тексті пропущених слів) до теми О. Генрі «Останній листок», </a:t>
            </a:r>
          </a:p>
          <a:p>
            <a:r>
              <a:rPr lang="uk-UA" sz="2000" b="1" dirty="0"/>
              <a:t> * створила презентацію «Чи може сліпота завадити досягти успіху в житті?» (6 клас В.Короленко «Сліпий музикант»).</a:t>
            </a:r>
          </a:p>
        </p:txBody>
      </p:sp>
    </p:spTree>
    <p:extLst>
      <p:ext uri="{BB962C8B-B14F-4D97-AF65-F5344CB8AC3E}">
        <p14:creationId xmlns:p14="http://schemas.microsoft.com/office/powerpoint/2010/main" val="23308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9112" r="16222" b="43556"/>
          <a:stretch/>
        </p:blipFill>
        <p:spPr>
          <a:xfrm>
            <a:off x="274320" y="260648"/>
            <a:ext cx="4023360" cy="3246120"/>
          </a:xfrm>
          <a:prstGeom prst="can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12074" b="25000"/>
          <a:stretch/>
        </p:blipFill>
        <p:spPr>
          <a:xfrm>
            <a:off x="4328160" y="3212976"/>
            <a:ext cx="4522470" cy="3429000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 rot="20962378">
            <a:off x="433897" y="3903306"/>
            <a:ext cx="2642495" cy="66179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30" y="4683631"/>
            <a:ext cx="2088232" cy="68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811">
            <a:off x="171297" y="5964306"/>
            <a:ext cx="2260175" cy="64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607">
            <a:off x="6033965" y="2447250"/>
            <a:ext cx="2509575" cy="53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704">
            <a:off x="5702204" y="1307839"/>
            <a:ext cx="2592288" cy="60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0648"/>
            <a:ext cx="4013866" cy="73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279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b="1" dirty="0"/>
          </a:p>
        </p:txBody>
      </p:sp>
      <p:sp>
        <p:nvSpPr>
          <p:cNvPr id="9" name="TextBox 8"/>
          <p:cNvSpPr txBox="1"/>
          <p:nvPr/>
        </p:nvSpPr>
        <p:spPr>
          <a:xfrm rot="21146298">
            <a:off x="561651" y="4126484"/>
            <a:ext cx="231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МОЗГОВИЙ  ШТУРМ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9855" y="4899737"/>
            <a:ext cx="226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      КАРУСЕЛЬ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43013">
            <a:off x="478046" y="5923378"/>
            <a:ext cx="287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  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РОБОТА В ПАРАХ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44647">
            <a:off x="6055811" y="1255047"/>
            <a:ext cx="217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</a:t>
            </a:r>
          </a:p>
          <a:p>
            <a:r>
              <a:rPr lang="uk-UA" dirty="0" smtClean="0"/>
              <a:t>  </a:t>
            </a:r>
            <a:r>
              <a:rPr lang="uk-UA" b="1" dirty="0" smtClean="0">
                <a:solidFill>
                  <a:srgbClr val="FFFF00"/>
                </a:solidFill>
              </a:rPr>
              <a:t>АКВАРІУМ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8540" y="2575083"/>
            <a:ext cx="285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</a:t>
            </a:r>
            <a:r>
              <a:rPr lang="uk-UA" b="1" dirty="0" smtClean="0">
                <a:solidFill>
                  <a:srgbClr val="FFFF00"/>
                </a:solidFill>
              </a:rPr>
              <a:t>МІКРОФОН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8064" y="47667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6"/>
                </a:solidFill>
              </a:rPr>
              <a:t>СУЧАСНИЙ УРОК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592252"/>
            <a:ext cx="2160241" cy="1073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18837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 КОЛО ВЕНА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5483728"/>
            <a:ext cx="2314547" cy="984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09598">
            <a:off x="1913561" y="5676842"/>
            <a:ext cx="173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</a:t>
            </a:r>
            <a:r>
              <a:rPr lang="uk-UA" b="1" dirty="0" smtClean="0">
                <a:solidFill>
                  <a:srgbClr val="FFFF00"/>
                </a:solidFill>
              </a:rPr>
              <a:t>ДИСКУСІЯ</a:t>
            </a:r>
            <a:endParaRPr lang="uk-U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71" y="3068960"/>
            <a:ext cx="334493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6" y="980728"/>
            <a:ext cx="416912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980728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Те, що учень не розгледить у свого товариша, батька, сусіда, він може побачити в Тома </a:t>
            </a:r>
            <a:r>
              <a:rPr lang="uk-UA" sz="2400" b="1" dirty="0" err="1"/>
              <a:t>Сойєра</a:t>
            </a:r>
            <a:r>
              <a:rPr lang="uk-UA" sz="2400" b="1" dirty="0"/>
              <a:t>, Дон Кіхота, Маленького принца,…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3" y="3645024"/>
            <a:ext cx="40251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5 клас. Завдання з «</a:t>
            </a:r>
            <a:r>
              <a:rPr lang="uk-UA" sz="2000" b="1" dirty="0" err="1"/>
              <a:t>цікавинками</a:t>
            </a:r>
            <a:r>
              <a:rPr lang="uk-UA" sz="2000" b="1" dirty="0"/>
              <a:t>»:</a:t>
            </a:r>
          </a:p>
          <a:p>
            <a:r>
              <a:rPr lang="uk-UA" dirty="0"/>
              <a:t> </a:t>
            </a:r>
            <a:r>
              <a:rPr lang="uk-UA" b="1" dirty="0"/>
              <a:t>* Скласти казку «навпаки», де </a:t>
            </a:r>
            <a:r>
              <a:rPr lang="uk-UA" b="1" dirty="0" err="1"/>
              <a:t>заєць-</a:t>
            </a:r>
            <a:r>
              <a:rPr lang="uk-UA" b="1" dirty="0"/>
              <a:t> хитрий, підступний,а лисиця – добра, слабка.</a:t>
            </a:r>
          </a:p>
          <a:p>
            <a:r>
              <a:rPr lang="uk-UA" b="1" dirty="0"/>
              <a:t> * Скласти невеличку розповідь «Якби я був чарівником, кого із своїх друзів нагородив би? За що? Чому?</a:t>
            </a:r>
          </a:p>
        </p:txBody>
      </p:sp>
    </p:spTree>
    <p:extLst>
      <p:ext uri="{BB962C8B-B14F-4D97-AF65-F5344CB8AC3E}">
        <p14:creationId xmlns:p14="http://schemas.microsoft.com/office/powerpoint/2010/main" val="24937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24999"/>
          <a:stretch/>
        </p:blipFill>
        <p:spPr>
          <a:xfrm>
            <a:off x="1403648" y="1196752"/>
            <a:ext cx="5893234" cy="55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7667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                        </a:t>
            </a:r>
            <a:r>
              <a:rPr lang="uk-UA" sz="2400" b="1" i="1" dirty="0" smtClean="0"/>
              <a:t>УРОК : РОЛЬОВА ГРА  ПРОХОДИТЬ НА УРА!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0340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572</Words>
  <Application>Microsoft Office PowerPoint</Application>
  <PresentationFormat>Экран (4:3)</PresentationFormat>
  <Paragraphs>103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Бузікевич Любов     Дмитрівна</dc:title>
  <dc:creator>Work</dc:creator>
  <cp:lastModifiedBy>Work</cp:lastModifiedBy>
  <cp:revision>23</cp:revision>
  <dcterms:created xsi:type="dcterms:W3CDTF">2023-02-28T15:55:58Z</dcterms:created>
  <dcterms:modified xsi:type="dcterms:W3CDTF">2023-03-04T09:33:02Z</dcterms:modified>
</cp:coreProperties>
</file>