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13" r:id="rId1"/>
  </p:sldMasterIdLst>
  <p:notesMasterIdLst>
    <p:notesMasterId r:id="rId32"/>
  </p:notesMasterIdLst>
  <p:sldIdLst>
    <p:sldId id="256" r:id="rId2"/>
    <p:sldId id="301" r:id="rId3"/>
    <p:sldId id="302" r:id="rId4"/>
    <p:sldId id="303" r:id="rId5"/>
    <p:sldId id="307" r:id="rId6"/>
    <p:sldId id="312" r:id="rId7"/>
    <p:sldId id="305" r:id="rId8"/>
    <p:sldId id="306" r:id="rId9"/>
    <p:sldId id="308" r:id="rId10"/>
    <p:sldId id="309" r:id="rId11"/>
    <p:sldId id="311" r:id="rId12"/>
    <p:sldId id="313" r:id="rId13"/>
    <p:sldId id="314" r:id="rId14"/>
    <p:sldId id="315" r:id="rId15"/>
    <p:sldId id="316" r:id="rId16"/>
    <p:sldId id="318" r:id="rId17"/>
    <p:sldId id="317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8" r:id="rId26"/>
    <p:sldId id="326" r:id="rId27"/>
    <p:sldId id="327" r:id="rId28"/>
    <p:sldId id="329" r:id="rId29"/>
    <p:sldId id="330" r:id="rId30"/>
    <p:sldId id="331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068" autoAdjust="0"/>
    <p:restoredTop sz="87734" autoAdjust="0"/>
  </p:normalViewPr>
  <p:slideViewPr>
    <p:cSldViewPr snapToGrid="0">
      <p:cViewPr>
        <p:scale>
          <a:sx n="50" d="100"/>
          <a:sy n="50" d="100"/>
        </p:scale>
        <p:origin x="-1332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E27EE-641B-46A9-9267-7430CACF22BE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75240-E9BD-4B97-962B-D3DB4B3346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1839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2437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731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9067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9318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647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7526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4233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8683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4792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0480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625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1335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3886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0047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6641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9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2914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8279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5240-E9BD-4B97-962B-D3DB4B33466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348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945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1392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319068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9735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9015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6544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5919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5780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132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9086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117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321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632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0132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9247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972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C00EF-CD0F-427C-84F6-9AFA8DFB5C13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3C8973D-07DF-4664-8A2C-7356DBC28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539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10725150" cy="57503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800" b="1" i="1" dirty="0" smtClean="0"/>
              <a:t> </a:t>
            </a:r>
            <a:r>
              <a:rPr lang="uk-UA" sz="2200" b="1" i="1" dirty="0">
                <a:solidFill>
                  <a:schemeClr val="tx1"/>
                </a:solidFill>
              </a:rPr>
              <a:t>Борятинський навчально-виховний   </a:t>
            </a:r>
            <a:r>
              <a:rPr lang="uk-UA" sz="2200" b="1" i="1" dirty="0" smtClean="0">
                <a:solidFill>
                  <a:schemeClr val="tx1"/>
                </a:solidFill>
              </a:rPr>
              <a:t>комплекс</a:t>
            </a:r>
            <a:br>
              <a:rPr lang="uk-UA" sz="2200" b="1" i="1" dirty="0" smtClean="0">
                <a:solidFill>
                  <a:schemeClr val="tx1"/>
                </a:solidFill>
              </a:rPr>
            </a:br>
            <a:r>
              <a:rPr lang="uk-UA" sz="2200" b="1" i="1" dirty="0" smtClean="0">
                <a:solidFill>
                  <a:schemeClr val="tx1"/>
                </a:solidFill>
              </a:rPr>
              <a:t> </a:t>
            </a:r>
            <a:r>
              <a:rPr lang="uk-UA" sz="2200" b="1" i="1" dirty="0">
                <a:solidFill>
                  <a:schemeClr val="tx1"/>
                </a:solidFill>
              </a:rPr>
              <a:t>«Загальноосвітня школа І-ІІ ступенів—дитячий  </a:t>
            </a:r>
            <a:r>
              <a:rPr lang="uk-UA" sz="2200" b="1" i="1" dirty="0" smtClean="0">
                <a:solidFill>
                  <a:schemeClr val="tx1"/>
                </a:solidFill>
              </a:rPr>
              <a:t>садок»</a:t>
            </a:r>
            <a:endParaRPr lang="ru-RU" sz="2200" b="1" i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410691" y="2990850"/>
            <a:ext cx="7315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4800" b="1" i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Звіт директора школи</a:t>
            </a:r>
          </a:p>
          <a:p>
            <a:pPr algn="ctr">
              <a:lnSpc>
                <a:spcPct val="150000"/>
              </a:lnSpc>
            </a:pPr>
            <a:r>
              <a:rPr lang="uk-UA" sz="4800" b="1" i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Віталія  КОМБЕЛЯ </a:t>
            </a:r>
            <a:endParaRPr lang="uk-UA" sz="4800" b="1" i="1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uk-UA" sz="4800" b="1" i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i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4500" y="1581150"/>
            <a:ext cx="10903150" cy="95410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latin typeface="Calibri" pitchFamily="34" charset="0"/>
                <a:cs typeface="Arial" pitchFamily="34" charset="0"/>
              </a:rPr>
              <a:t>Моє</a:t>
            </a:r>
            <a:r>
              <a:rPr lang="ru-RU" sz="2800" b="1" dirty="0" smtClean="0">
                <a:latin typeface="Calibri" pitchFamily="34" charset="0"/>
                <a:cs typeface="Arial" pitchFamily="34" charset="0"/>
              </a:rPr>
              <a:t> кредо:  мети </a:t>
            </a:r>
            <a:r>
              <a:rPr lang="ru-RU" sz="2800" b="1" dirty="0" err="1">
                <a:latin typeface="Calibri" pitchFamily="34" charset="0"/>
                <a:cs typeface="Arial" pitchFamily="34" charset="0"/>
              </a:rPr>
              <a:t>досягає</a:t>
            </a:r>
            <a:r>
              <a:rPr lang="ru-RU" sz="2800" b="1" dirty="0">
                <a:latin typeface="Calibri" pitchFamily="34" charset="0"/>
                <a:cs typeface="Arial" pitchFamily="34" charset="0"/>
              </a:rPr>
              <a:t> той</a:t>
            </a:r>
            <a:r>
              <a:rPr lang="ru-RU" sz="2800" b="1" dirty="0" smtClean="0">
                <a:latin typeface="Calibri" pitchFamily="34" charset="0"/>
                <a:cs typeface="Arial" pitchFamily="34" charset="0"/>
              </a:rPr>
              <a:t>, </a:t>
            </a:r>
            <a:endParaRPr lang="ru-RU" sz="2800" b="1" dirty="0" smtClean="0">
              <a:latin typeface="Calibri" pitchFamily="34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latin typeface="Calibri" pitchFamily="34" charset="0"/>
                <a:cs typeface="Arial" pitchFamily="34" charset="0"/>
              </a:rPr>
              <a:t>хто</a:t>
            </a:r>
            <a:r>
              <a:rPr lang="ru-RU" sz="2800" b="1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Calibri" pitchFamily="34" charset="0"/>
                <a:cs typeface="Arial" pitchFamily="34" charset="0"/>
              </a:rPr>
              <a:t>її</a:t>
            </a:r>
            <a:r>
              <a:rPr lang="ru-RU" sz="28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Calibri" pitchFamily="34" charset="0"/>
                <a:cs typeface="Arial" pitchFamily="34" charset="0"/>
              </a:rPr>
              <a:t>прагне</a:t>
            </a:r>
            <a:r>
              <a:rPr lang="ru-RU" sz="2800" b="1" dirty="0" smtClean="0">
                <a:latin typeface="Calibri" pitchFamily="34" charset="0"/>
                <a:cs typeface="Arial" pitchFamily="34" charset="0"/>
              </a:rPr>
              <a:t>…</a:t>
            </a:r>
            <a:endParaRPr lang="uk-UA" sz="2800" b="1" dirty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248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47687"/>
            <a:ext cx="10515600" cy="575033"/>
          </a:xfrm>
        </p:spPr>
        <p:txBody>
          <a:bodyPr>
            <a:normAutofit/>
          </a:bodyPr>
          <a:lstStyle/>
          <a:p>
            <a:r>
              <a:rPr lang="uk-UA" sz="1800" b="1" dirty="0" smtClean="0"/>
              <a:t>                                                        </a:t>
            </a:r>
            <a:r>
              <a:rPr lang="uk-UA" sz="1800" b="1" dirty="0" smtClean="0">
                <a:solidFill>
                  <a:schemeClr val="tx1"/>
                </a:solidFill>
              </a:rPr>
              <a:t>Спортивні споруди Борятинського НВК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1" y="1305282"/>
            <a:ext cx="5372506" cy="3538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9706" y="1305282"/>
            <a:ext cx="5859785" cy="353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42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47687"/>
            <a:ext cx="10515600" cy="575033"/>
          </a:xfrm>
        </p:spPr>
        <p:txBody>
          <a:bodyPr>
            <a:normAutofit/>
          </a:bodyPr>
          <a:lstStyle/>
          <a:p>
            <a:r>
              <a:rPr lang="uk-UA" sz="1800" b="1" dirty="0" smtClean="0"/>
              <a:t>                                                 </a:t>
            </a:r>
            <a:r>
              <a:rPr lang="uk-UA" sz="1800" b="1" dirty="0" smtClean="0">
                <a:solidFill>
                  <a:schemeClr val="tx1"/>
                </a:solidFill>
              </a:rPr>
              <a:t>Спортивний зал  Борятинського НВК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8148" y="1122720"/>
            <a:ext cx="9895703" cy="515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43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47687"/>
            <a:ext cx="10515600" cy="575033"/>
          </a:xfrm>
        </p:spPr>
        <p:txBody>
          <a:bodyPr>
            <a:noAutofit/>
          </a:bodyPr>
          <a:lstStyle/>
          <a:p>
            <a:r>
              <a:rPr lang="uk-UA" sz="1800" b="1" dirty="0" smtClean="0">
                <a:solidFill>
                  <a:schemeClr val="tx1"/>
                </a:solidFill>
              </a:rPr>
              <a:t>         Борятинський </a:t>
            </a:r>
            <a:r>
              <a:rPr lang="uk-UA" sz="1800" b="1" dirty="0">
                <a:solidFill>
                  <a:schemeClr val="tx1"/>
                </a:solidFill>
              </a:rPr>
              <a:t>навчально-виховний   комплекс 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6284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2.4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школі і дошкільні групі протягом 2012-2014 рр.  повністю замінені всі вікна. Проте з заміною вікон не були зроблені відкоси ( просто зароблені пінкою). Що призводить до втрати тепла в приміщенні ( тепло в школі поки працюють твердопаливні котли ) </a:t>
            </a: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2.5. В НВК  своя автономна твердопаливна котельня ( вугілля, дрова, брикети.)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2.6.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НВК своя </a:t>
            </a:r>
            <a:r>
              <a:rPr lang="ru-RU" sz="2400" b="1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</a:rPr>
              <a:t>в </a:t>
            </a:r>
            <a:r>
              <a:rPr lang="ru-RU" sz="2400" b="1" dirty="0" err="1" smtClean="0">
                <a:latin typeface="Times New Roman" panose="02020603050405020304" pitchFamily="18" charset="0"/>
              </a:rPr>
              <a:t>окремому</a:t>
            </a:r>
            <a:r>
              <a:rPr lang="ru-RU" sz="2400" b="1" dirty="0">
                <a:latin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</a:rPr>
              <a:t>приміщенні</a:t>
            </a:r>
            <a:r>
              <a:rPr lang="ru-RU" sz="2400" b="1" dirty="0" smtClean="0">
                <a:latin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</a:rPr>
              <a:t>сверловина</a:t>
            </a:r>
            <a:r>
              <a:rPr lang="ru-RU" sz="2400" b="1" dirty="0" smtClean="0">
                <a:latin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</a:rPr>
              <a:t> </a:t>
            </a:r>
            <a:r>
              <a:rPr lang="ru-RU" sz="2400" b="1" dirty="0" smtClean="0">
                <a:latin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</a:rPr>
              <a:t>(</a:t>
            </a:r>
            <a:r>
              <a:rPr lang="ru-RU" sz="2400" b="1" dirty="0" err="1">
                <a:latin typeface="Times New Roman" panose="02020603050405020304" pitchFamily="18" charset="0"/>
              </a:rPr>
              <a:t>насосна</a:t>
            </a:r>
            <a:r>
              <a:rPr lang="ru-RU" sz="2400" b="1" dirty="0"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</a:rPr>
              <a:t>станція</a:t>
            </a:r>
            <a:r>
              <a:rPr lang="ru-RU" sz="2400" b="1" dirty="0">
                <a:latin typeface="Times New Roman" panose="02020603050405020304" pitchFamily="18" charset="0"/>
              </a:rPr>
              <a:t>)</a:t>
            </a:r>
            <a:endParaRPr lang="ru-RU" sz="2400" b="1" dirty="0"/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Вода відповідає нормам </a:t>
            </a:r>
            <a:r>
              <a:rPr lang="ru-RU" sz="2400" b="1" dirty="0" err="1">
                <a:latin typeface="Times New Roman" panose="02020603050405020304" pitchFamily="18" charset="0"/>
              </a:rPr>
              <a:t>с</a:t>
            </a:r>
            <a:r>
              <a:rPr lang="ru-RU" sz="2400" b="1" dirty="0" err="1" smtClean="0">
                <a:latin typeface="Times New Roman" panose="02020603050405020304" pitchFamily="18" charset="0"/>
              </a:rPr>
              <a:t>анітарно-мікробіологічним</a:t>
            </a:r>
            <a:r>
              <a:rPr lang="ru-RU" sz="2400" b="1" dirty="0" smtClean="0">
                <a:latin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latin typeface="Times New Roman" panose="02020603050405020304" pitchFamily="18" charset="0"/>
              </a:rPr>
              <a:t>санітарно-хімічним</a:t>
            </a:r>
            <a:r>
              <a:rPr lang="ru-RU" sz="2400" b="1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. 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2.7  В НВК функціонує  питний режим (дві системи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зворотнього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осмос)    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40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547687"/>
            <a:ext cx="11763375" cy="575033"/>
          </a:xfrm>
        </p:spPr>
        <p:txBody>
          <a:bodyPr>
            <a:noAutofit/>
          </a:bodyPr>
          <a:lstStyle/>
          <a:p>
            <a:r>
              <a:rPr lang="uk-UA" sz="1800" b="1" dirty="0">
                <a:solidFill>
                  <a:schemeClr val="tx1"/>
                </a:solidFill>
              </a:rPr>
              <a:t> </a:t>
            </a:r>
            <a:r>
              <a:rPr lang="uk-UA" sz="1800" b="1" dirty="0" smtClean="0">
                <a:solidFill>
                  <a:schemeClr val="tx1"/>
                </a:solidFill>
              </a:rPr>
              <a:t>Борятинський </a:t>
            </a:r>
            <a:r>
              <a:rPr lang="uk-UA" sz="1800" b="1" dirty="0">
                <a:solidFill>
                  <a:schemeClr val="tx1"/>
                </a:solidFill>
              </a:rPr>
              <a:t>навчально-виховний   комплекс 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2239" y="1870652"/>
            <a:ext cx="5041558" cy="3385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31" y="1013255"/>
            <a:ext cx="3857625" cy="54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325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547687"/>
            <a:ext cx="11544300" cy="575033"/>
          </a:xfrm>
        </p:spPr>
        <p:txBody>
          <a:bodyPr>
            <a:noAutofit/>
          </a:bodyPr>
          <a:lstStyle/>
          <a:p>
            <a:r>
              <a:rPr lang="uk-UA" sz="1800" b="1" dirty="0" smtClean="0">
                <a:solidFill>
                  <a:schemeClr val="tx1"/>
                </a:solidFill>
              </a:rPr>
              <a:t>Борятинський </a:t>
            </a:r>
            <a:r>
              <a:rPr lang="uk-UA" sz="1800" b="1" dirty="0">
                <a:solidFill>
                  <a:schemeClr val="tx1"/>
                </a:solidFill>
              </a:rPr>
              <a:t>навчально-виховний   комплекс 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4529" y="1411599"/>
            <a:ext cx="98854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2.8    В період карантину 2020 року </a:t>
            </a:r>
            <a:r>
              <a:rPr lang="uk-UA" sz="2400" b="1" dirty="0" smtClean="0">
                <a:solidFill>
                  <a:prstClr val="black"/>
                </a:solidFill>
              </a:rPr>
              <a:t> </a:t>
            </a:r>
            <a:r>
              <a:rPr lang="uk-UA" sz="2400" b="1" dirty="0"/>
              <a:t>власними силами прокладено </a:t>
            </a:r>
            <a:r>
              <a:rPr lang="uk-UA" sz="2400" b="1" dirty="0" smtClean="0"/>
              <a:t> інтернет кабелі  в дошкільну групу (там і  поставили  інтернет  </a:t>
            </a:r>
            <a:r>
              <a:rPr lang="uk-UA" sz="2400" b="1" dirty="0" err="1" smtClean="0"/>
              <a:t>роутер</a:t>
            </a:r>
            <a:r>
              <a:rPr lang="uk-UA" sz="2400" b="1" dirty="0" smtClean="0"/>
              <a:t>) ,  учительську, кабінет директора. Забезпечивши покриття ( крім двох класів) </a:t>
            </a:r>
            <a:r>
              <a:rPr lang="uk-UA" sz="2400" b="1" dirty="0" err="1" smtClean="0"/>
              <a:t>вайфаєм</a:t>
            </a:r>
            <a:r>
              <a:rPr lang="uk-UA" sz="2400" b="1" dirty="0" smtClean="0"/>
              <a:t>  НВК.  В грудні 2021р відділ освіти ЧМР забезпечив встановлення ще одного інтернет </a:t>
            </a:r>
            <a:r>
              <a:rPr lang="uk-UA" sz="2400" b="1" dirty="0" err="1" smtClean="0"/>
              <a:t>роутера</a:t>
            </a:r>
            <a:r>
              <a:rPr lang="uk-UA" sz="2400" b="1" dirty="0" smtClean="0"/>
              <a:t>. </a:t>
            </a:r>
          </a:p>
          <a:p>
            <a:endParaRPr lang="uk-UA" sz="2400" b="1" dirty="0"/>
          </a:p>
          <a:p>
            <a:r>
              <a:rPr lang="uk-UA" sz="2400" b="1" dirty="0" smtClean="0"/>
              <a:t>       На даний момент </a:t>
            </a:r>
            <a:r>
              <a:rPr lang="uk-UA" sz="2400" b="1" dirty="0" err="1" smtClean="0"/>
              <a:t>вайфаєм</a:t>
            </a:r>
            <a:r>
              <a:rPr lang="uk-UA" sz="2400" b="1" dirty="0" smtClean="0"/>
              <a:t> покриті всі приміщення НВК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60239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547687"/>
            <a:ext cx="11658600" cy="575033"/>
          </a:xfrm>
        </p:spPr>
        <p:txBody>
          <a:bodyPr>
            <a:noAutofit/>
          </a:bodyPr>
          <a:lstStyle/>
          <a:p>
            <a:r>
              <a:rPr lang="uk-UA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Борятинський </a:t>
            </a:r>
            <a:r>
              <a:rPr lang="uk-UA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навчально-виховний   комплекс 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6779" y="1411599"/>
            <a:ext cx="102231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2.9 Група продовженого дня ( ГПД)</a:t>
            </a:r>
          </a:p>
          <a:p>
            <a:endParaRPr lang="uk-UA" sz="2400" b="1" dirty="0"/>
          </a:p>
          <a:p>
            <a:r>
              <a:rPr lang="uk-UA" sz="2400" b="1" dirty="0" smtClean="0"/>
              <a:t>    З 15 лютого  2022року в школі відкрилась група продовженого дня (ГПД) для учнів 3 і 4 класів. </a:t>
            </a:r>
          </a:p>
          <a:p>
            <a:r>
              <a:rPr lang="uk-UA" sz="2400" b="1" dirty="0"/>
              <a:t> </a:t>
            </a:r>
            <a:r>
              <a:rPr lang="uk-UA" sz="2400" b="1" dirty="0" smtClean="0"/>
              <a:t>        11 учнів—3 класу.</a:t>
            </a:r>
          </a:p>
          <a:p>
            <a:r>
              <a:rPr lang="uk-UA" sz="2400" b="1" dirty="0"/>
              <a:t> </a:t>
            </a:r>
            <a:r>
              <a:rPr lang="uk-UA" sz="2400" b="1" dirty="0" smtClean="0"/>
              <a:t>         1 учень—4 класу. </a:t>
            </a:r>
          </a:p>
          <a:p>
            <a:endParaRPr lang="uk-UA" sz="2400" b="1" dirty="0" smtClean="0"/>
          </a:p>
          <a:p>
            <a:r>
              <a:rPr lang="uk-UA" sz="2400" b="1" dirty="0" smtClean="0"/>
              <a:t> </a:t>
            </a:r>
            <a:endParaRPr lang="uk-UA" sz="2400" b="1" dirty="0">
              <a:solidFill>
                <a:prstClr val="black"/>
              </a:solidFill>
            </a:endParaRPr>
          </a:p>
          <a:p>
            <a:endParaRPr lang="uk-UA" sz="2400" b="1" dirty="0" smtClean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5940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547687"/>
            <a:ext cx="11658600" cy="575033"/>
          </a:xfrm>
        </p:spPr>
        <p:txBody>
          <a:bodyPr>
            <a:noAutofit/>
          </a:bodyPr>
          <a:lstStyle/>
          <a:p>
            <a:r>
              <a:rPr lang="uk-UA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Борятинський </a:t>
            </a:r>
            <a:r>
              <a:rPr lang="uk-UA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навчально-виховний   комплекс 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6779" y="1411599"/>
            <a:ext cx="102231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2.10  Харчування в школі </a:t>
            </a:r>
          </a:p>
          <a:p>
            <a:r>
              <a:rPr lang="uk-UA" sz="2400" b="1" dirty="0" smtClean="0"/>
              <a:t> До нового року гарячим харчуванням   було охоплено  більше половини дітей  в школі .</a:t>
            </a:r>
          </a:p>
          <a:p>
            <a:endParaRPr lang="uk-UA" sz="2400" b="1" dirty="0" smtClean="0"/>
          </a:p>
          <a:p>
            <a:r>
              <a:rPr lang="uk-UA" sz="2400" b="1" dirty="0" smtClean="0"/>
              <a:t>   Тепер </a:t>
            </a:r>
            <a:r>
              <a:rPr lang="uk-UA" sz="2400" b="1" u="sng" dirty="0" smtClean="0"/>
              <a:t>кількість учнів (платників)</a:t>
            </a:r>
            <a:r>
              <a:rPr lang="uk-UA" sz="2400" b="1" dirty="0" smtClean="0"/>
              <a:t> в школі  що харчується   залежить від щоденного меню.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/>
              <a:t>Старші класи  --7-12 учнів,    що  становить від 21%  до 36%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/>
              <a:t>Молодші класи—11-18 учнів,  що становить від  49%  до  67%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/>
              <a:t>Разом всі класи  18- 30  учнів, що становить  від 32%  до 54 %</a:t>
            </a:r>
          </a:p>
          <a:p>
            <a:pPr lvl="0">
              <a:lnSpc>
                <a:spcPct val="150000"/>
              </a:lnSpc>
            </a:pPr>
            <a:endParaRPr lang="uk-UA" sz="2400" b="1" dirty="0">
              <a:solidFill>
                <a:prstClr val="black"/>
              </a:solidFill>
            </a:endParaRPr>
          </a:p>
          <a:p>
            <a:pPr lvl="0"/>
            <a:endParaRPr lang="uk-UA" sz="2400" b="1" dirty="0">
              <a:solidFill>
                <a:prstClr val="black"/>
              </a:solidFill>
            </a:endParaRPr>
          </a:p>
          <a:p>
            <a:endParaRPr lang="uk-UA" sz="2400" b="1" dirty="0" smtClean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9865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5" y="547687"/>
            <a:ext cx="11387138" cy="575033"/>
          </a:xfrm>
        </p:spPr>
        <p:txBody>
          <a:bodyPr>
            <a:noAutofit/>
          </a:bodyPr>
          <a:lstStyle/>
          <a:p>
            <a:r>
              <a:rPr lang="uk-UA" sz="1800" b="1" dirty="0" smtClean="0">
                <a:solidFill>
                  <a:schemeClr val="tx1"/>
                </a:solidFill>
              </a:rPr>
              <a:t>Борятинський </a:t>
            </a:r>
            <a:r>
              <a:rPr lang="uk-UA" sz="1800" b="1" dirty="0">
                <a:solidFill>
                  <a:schemeClr val="tx1"/>
                </a:solidFill>
              </a:rPr>
              <a:t>навчально-виховний </a:t>
            </a:r>
            <a:r>
              <a:rPr lang="uk-UA" sz="1800" b="1" dirty="0" smtClean="0">
                <a:solidFill>
                  <a:schemeClr val="tx1"/>
                </a:solidFill>
              </a:rPr>
              <a:t>комплекс </a:t>
            </a:r>
            <a:r>
              <a:rPr lang="uk-UA" sz="1800" b="1" dirty="0">
                <a:solidFill>
                  <a:schemeClr val="tx1"/>
                </a:solidFill>
              </a:rPr>
              <a:t>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6779" y="1411599"/>
            <a:ext cx="102231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u="sng" dirty="0" smtClean="0"/>
              <a:t>Пільгові категорії учнів в школі  </a:t>
            </a:r>
            <a:r>
              <a:rPr lang="uk-UA" sz="2400" b="1" dirty="0" smtClean="0"/>
              <a:t>що харчуються </a:t>
            </a:r>
          </a:p>
          <a:p>
            <a:endParaRPr lang="uk-UA" sz="2400" b="1" dirty="0" smtClean="0"/>
          </a:p>
          <a:p>
            <a:pPr lvl="0"/>
            <a:r>
              <a:rPr lang="uk-UA" sz="2400" b="1" dirty="0"/>
              <a:t>Старші класи– 3</a:t>
            </a:r>
            <a:r>
              <a:rPr lang="uk-UA" sz="2400" b="1" dirty="0" smtClean="0"/>
              <a:t> учнів, що становить 8%</a:t>
            </a:r>
            <a:endParaRPr lang="uk-UA" sz="2400" b="1" dirty="0"/>
          </a:p>
          <a:p>
            <a:pPr lvl="0"/>
            <a:r>
              <a:rPr lang="uk-UA" sz="2400" b="1" dirty="0"/>
              <a:t>Молодші </a:t>
            </a:r>
            <a:r>
              <a:rPr lang="uk-UA" sz="2400" b="1" dirty="0" smtClean="0"/>
              <a:t>класи—5 учнів, що становить  19 %</a:t>
            </a:r>
          </a:p>
          <a:p>
            <a:pPr lvl="0"/>
            <a:r>
              <a:rPr lang="uk-UA" sz="2400" b="1" dirty="0" smtClean="0"/>
              <a:t>Разом пільгові категорії—8 учнів, що становить 12,5 %</a:t>
            </a:r>
          </a:p>
          <a:p>
            <a:pPr lvl="0"/>
            <a:endParaRPr lang="uk-UA" sz="2400" b="1" dirty="0"/>
          </a:p>
          <a:p>
            <a:pPr lvl="0"/>
            <a:r>
              <a:rPr lang="uk-UA" sz="2400" b="1" dirty="0" smtClean="0"/>
              <a:t> </a:t>
            </a:r>
            <a:r>
              <a:rPr lang="uk-UA" sz="2400" b="1" u="sng" dirty="0" smtClean="0"/>
              <a:t>Група продовженого дня (ГПД</a:t>
            </a:r>
            <a:r>
              <a:rPr lang="uk-UA" sz="2400" b="1" dirty="0" smtClean="0"/>
              <a:t>) </a:t>
            </a:r>
          </a:p>
          <a:p>
            <a:pPr lvl="0"/>
            <a:r>
              <a:rPr lang="uk-UA" sz="2400" b="1" dirty="0" smtClean="0"/>
              <a:t>З спискової  кількості </a:t>
            </a:r>
            <a:r>
              <a:rPr lang="uk-UA" sz="2400" b="1" dirty="0"/>
              <a:t>д</a:t>
            </a:r>
            <a:r>
              <a:rPr lang="uk-UA" sz="2400" b="1" dirty="0" smtClean="0"/>
              <a:t>ітей в групі (12 учнів )</a:t>
            </a:r>
          </a:p>
          <a:p>
            <a:pPr lvl="0"/>
            <a:r>
              <a:rPr lang="uk-UA" sz="2400" b="1" dirty="0" smtClean="0"/>
              <a:t>  охоплені харчуванням 6-9 дітей, що становить 50%-75%  </a:t>
            </a:r>
          </a:p>
          <a:p>
            <a:pPr lvl="0"/>
            <a:endParaRPr lang="uk-UA" sz="2400" b="1" dirty="0" smtClean="0"/>
          </a:p>
          <a:p>
            <a:r>
              <a:rPr lang="uk-UA" sz="2400" b="1" u="sng" dirty="0" smtClean="0"/>
              <a:t>Дошкільна група  </a:t>
            </a:r>
            <a:r>
              <a:rPr lang="uk-UA" sz="2400" b="1" dirty="0" smtClean="0"/>
              <a:t>повністю охоплена харчуванням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8920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530" y="271691"/>
            <a:ext cx="11347518" cy="501445"/>
          </a:xfrm>
        </p:spPr>
        <p:txBody>
          <a:bodyPr>
            <a:noAutofit/>
          </a:bodyPr>
          <a:lstStyle/>
          <a:p>
            <a:r>
              <a:rPr lang="uk-UA" sz="1800" b="1" dirty="0" smtClean="0">
                <a:solidFill>
                  <a:schemeClr val="tx1"/>
                </a:solidFill>
              </a:rPr>
              <a:t>Борятинський </a:t>
            </a:r>
            <a:r>
              <a:rPr lang="uk-UA" sz="1800" b="1" dirty="0">
                <a:solidFill>
                  <a:schemeClr val="tx1"/>
                </a:solidFill>
              </a:rPr>
              <a:t>навчально-виховний </a:t>
            </a:r>
            <a:r>
              <a:rPr lang="uk-UA" sz="1800" b="1" dirty="0" smtClean="0">
                <a:solidFill>
                  <a:schemeClr val="tx1"/>
                </a:solidFill>
              </a:rPr>
              <a:t>комплекс </a:t>
            </a:r>
            <a:r>
              <a:rPr lang="uk-UA" sz="1800" b="1" dirty="0">
                <a:solidFill>
                  <a:schemeClr val="tx1"/>
                </a:solidFill>
              </a:rPr>
              <a:t>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77334" y="904568"/>
            <a:ext cx="11219698" cy="5447071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  ІІІ. ОСВІТНЯ ДІЯЛЬНІСТЬ 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</a:t>
            </a:r>
            <a:r>
              <a:rPr lang="uk-UA" sz="2000" dirty="0" smtClean="0"/>
              <a:t>3.1 Форми організації  роботи з педагогами.  </a:t>
            </a:r>
            <a:endParaRPr lang="ru-RU" sz="20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527474" y="1704693"/>
            <a:ext cx="3136490" cy="1082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Педагогічна рада 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742052" y="1698172"/>
            <a:ext cx="3335489" cy="957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Методична рада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8207196" y="1698172"/>
            <a:ext cx="3401330" cy="1089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Нарада при директорі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4438984" y="2982464"/>
            <a:ext cx="3348164" cy="10047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Оперативна нарада з педколективом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4049692" y="4443945"/>
            <a:ext cx="270015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Семінари для педагогів 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742052" y="2949434"/>
            <a:ext cx="3224980" cy="960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Оперативна нарада з класними керівниками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8374626" y="4219843"/>
            <a:ext cx="3233900" cy="9965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Оперативна нарада з заступником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8207196" y="3015494"/>
            <a:ext cx="3401330" cy="971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Оперативна нарада з заступником і вихователем (Садок)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7518022" y="5492927"/>
            <a:ext cx="2678028" cy="7152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Сучасні освітні технології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996778" y="5419966"/>
            <a:ext cx="2609202" cy="752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Педагогічні читання </a:t>
            </a:r>
            <a:endParaRPr lang="ru-RU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6749843" y="5065792"/>
            <a:ext cx="1037305" cy="427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981527" y="4948382"/>
            <a:ext cx="943897" cy="471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6180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530" y="271691"/>
            <a:ext cx="11347518" cy="501445"/>
          </a:xfrm>
        </p:spPr>
        <p:txBody>
          <a:bodyPr>
            <a:noAutofit/>
          </a:bodyPr>
          <a:lstStyle/>
          <a:p>
            <a:r>
              <a:rPr lang="uk-UA" sz="1800" b="1" dirty="0" smtClean="0">
                <a:solidFill>
                  <a:schemeClr val="tx1"/>
                </a:solidFill>
              </a:rPr>
              <a:t>Борятинський </a:t>
            </a:r>
            <a:r>
              <a:rPr lang="uk-UA" sz="1800" b="1" dirty="0">
                <a:solidFill>
                  <a:schemeClr val="tx1"/>
                </a:solidFill>
              </a:rPr>
              <a:t>навчально-виховний </a:t>
            </a:r>
            <a:r>
              <a:rPr lang="uk-UA" sz="1800" b="1" dirty="0" smtClean="0">
                <a:solidFill>
                  <a:schemeClr val="tx1"/>
                </a:solidFill>
              </a:rPr>
              <a:t>комплекс </a:t>
            </a:r>
            <a:r>
              <a:rPr lang="uk-UA" sz="1800" b="1" dirty="0">
                <a:solidFill>
                  <a:schemeClr val="tx1"/>
                </a:solidFill>
              </a:rPr>
              <a:t>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77334" y="904568"/>
            <a:ext cx="11219698" cy="5136795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sz="2000" dirty="0" smtClean="0"/>
              <a:t>3.2.Координую роботу шкільних  методичних </a:t>
            </a:r>
            <a:r>
              <a:rPr lang="uk-UA" sz="2000" dirty="0" smtClean="0">
                <a:solidFill>
                  <a:prstClr val="white">
                    <a:lumMod val="75000"/>
                    <a:lumOff val="25000"/>
                  </a:prstClr>
                </a:solidFill>
              </a:rPr>
              <a:t>об'єднань:  </a:t>
            </a:r>
            <a:endParaRPr lang="ru-RU" sz="2000" dirty="0">
              <a:solidFill>
                <a:prstClr val="white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r>
              <a:rPr lang="uk-UA" sz="2000" dirty="0" smtClean="0"/>
              <a:t>В Борятинському НВК функціонують: </a:t>
            </a:r>
            <a:endParaRPr lang="ru-RU" sz="20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8743" y="3244274"/>
            <a:ext cx="3079280" cy="12188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Методичне об'єднання вчителів </a:t>
            </a:r>
            <a:r>
              <a:rPr lang="uk-UA" dirty="0" err="1" smtClean="0"/>
              <a:t>предметників</a:t>
            </a:r>
            <a:r>
              <a:rPr lang="uk-UA" dirty="0" smtClean="0"/>
              <a:t> ( </a:t>
            </a:r>
            <a:r>
              <a:rPr lang="uk-UA" dirty="0" err="1" smtClean="0"/>
              <a:t>керів.Душак</a:t>
            </a:r>
            <a:r>
              <a:rPr lang="uk-UA" dirty="0" smtClean="0"/>
              <a:t> Н.М.)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26693" y="3266496"/>
            <a:ext cx="3114574" cy="12188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prstClr val="white"/>
                </a:solidFill>
              </a:rPr>
              <a:t>Методичне об'єднання </a:t>
            </a:r>
            <a:r>
              <a:rPr lang="uk-UA" dirty="0" smtClean="0">
                <a:solidFill>
                  <a:prstClr val="white"/>
                </a:solidFill>
              </a:rPr>
              <a:t>класних керівників        (</a:t>
            </a:r>
            <a:r>
              <a:rPr lang="uk-UA" dirty="0" err="1" smtClean="0">
                <a:solidFill>
                  <a:prstClr val="white"/>
                </a:solidFill>
              </a:rPr>
              <a:t>керів.Величко</a:t>
            </a:r>
            <a:r>
              <a:rPr lang="uk-UA" dirty="0" smtClean="0">
                <a:solidFill>
                  <a:prstClr val="white"/>
                </a:solidFill>
              </a:rPr>
              <a:t> І.П.)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79937" y="3250441"/>
            <a:ext cx="3297248" cy="12188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prstClr val="white"/>
                </a:solidFill>
              </a:rPr>
              <a:t>Методичне об'єднання </a:t>
            </a:r>
            <a:r>
              <a:rPr lang="uk-UA" dirty="0" smtClean="0">
                <a:solidFill>
                  <a:prstClr val="white"/>
                </a:solidFill>
              </a:rPr>
              <a:t>вчителів початкових класів (</a:t>
            </a:r>
            <a:r>
              <a:rPr lang="uk-UA" dirty="0" err="1" smtClean="0">
                <a:solidFill>
                  <a:prstClr val="white"/>
                </a:solidFill>
              </a:rPr>
              <a:t>кер.Пагулич</a:t>
            </a:r>
            <a:r>
              <a:rPr lang="uk-UA" dirty="0" smtClean="0">
                <a:solidFill>
                  <a:prstClr val="white"/>
                </a:solidFill>
              </a:rPr>
              <a:t> М.І.)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7040" y="1830582"/>
            <a:ext cx="3971108" cy="5399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/>
                </a:solidFill>
              </a:rPr>
              <a:t>Методичні об'єднання </a:t>
            </a:r>
            <a:endParaRPr lang="ru-RU" dirty="0">
              <a:solidFill>
                <a:schemeClr val="tx2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056810" y="2499387"/>
            <a:ext cx="1802675" cy="501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405156" y="2496485"/>
            <a:ext cx="1750423" cy="600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972594" y="2508069"/>
            <a:ext cx="0" cy="440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839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365125"/>
            <a:ext cx="10853737" cy="575033"/>
          </a:xfrm>
        </p:spPr>
        <p:txBody>
          <a:bodyPr>
            <a:normAutofit fontScale="90000"/>
          </a:bodyPr>
          <a:lstStyle/>
          <a:p>
            <a:r>
              <a:rPr lang="uk-UA" sz="1800" b="1" dirty="0" smtClean="0"/>
              <a:t>         </a:t>
            </a:r>
            <a:r>
              <a:rPr lang="uk-UA" sz="1800" b="1" dirty="0" smtClean="0">
                <a:solidFill>
                  <a:schemeClr val="tx1"/>
                </a:solidFill>
              </a:rPr>
              <a:t>Борятинський навчально-виховний   комплекс 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      </a:t>
            </a:r>
            <a:endParaRPr lang="ru-RU" dirty="0"/>
          </a:p>
        </p:txBody>
      </p:sp>
      <p:sp>
        <p:nvSpPr>
          <p:cNvPr id="3" name="Прямокутник 2"/>
          <p:cNvSpPr/>
          <p:nvPr/>
        </p:nvSpPr>
        <p:spPr>
          <a:xfrm>
            <a:off x="748421" y="1343025"/>
            <a:ext cx="10924467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СТРУКТУРА  БОРЯТИНСЬКОГО НВК</a:t>
            </a:r>
          </a:p>
          <a:p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 НВК  навчається 64 учні ( 28 учнів—1-4 </a:t>
            </a:r>
            <a:r>
              <a:rPr lang="uk-UA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36 учнів—5-9 </a:t>
            </a:r>
            <a:r>
              <a:rPr lang="uk-UA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і  19  дошкільнят (різновікова група)</a:t>
            </a:r>
          </a:p>
          <a:p>
            <a:pPr>
              <a:lnSpc>
                <a:spcPct val="150000"/>
              </a:lnSpc>
            </a:pP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2 і 9 класах по 4 учні (індивідуальне навчання в школі)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Учнів пільгових категорій 8 учнів ( з них: 5 дітей-4 і більше дітей в  сім'ї , 2 дитини-малозабезпечені, 1 дитина –</a:t>
            </a:r>
            <a:r>
              <a:rPr lang="uk-UA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дит.учас.АТО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>
              <a:lnSpc>
                <a:spcPct val="150000"/>
              </a:lnSpc>
            </a:pP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Дошкільнят пільгових категорій 7 ( 3 і більше дітей в </a:t>
            </a:r>
            <a:r>
              <a:rPr lang="uk-UA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сімї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pPr>
              <a:lnSpc>
                <a:spcPct val="150000"/>
              </a:lnSpc>
            </a:pP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Проектна потужність закладу—190 учнів.</a:t>
            </a:r>
            <a:endParaRPr lang="uk-UA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uk-UA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36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354" y="435429"/>
            <a:ext cx="10380618" cy="426720"/>
          </a:xfrm>
        </p:spPr>
        <p:txBody>
          <a:bodyPr>
            <a:normAutofit fontScale="90000"/>
          </a:bodyPr>
          <a:lstStyle/>
          <a:p>
            <a:r>
              <a:rPr lang="uk-UA" sz="1800" b="1" dirty="0" err="1">
                <a:solidFill>
                  <a:prstClr val="white"/>
                </a:solidFill>
              </a:rPr>
              <a:t>Борятинський</a:t>
            </a:r>
            <a:r>
              <a:rPr lang="uk-UA" sz="1800" b="1" dirty="0">
                <a:solidFill>
                  <a:prstClr val="white"/>
                </a:solidFill>
              </a:rPr>
              <a:t> навчально-виховний комплекс «Загальноосвітня школа І-ІІ ступенів—дитячий садок»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71155"/>
            <a:ext cx="10565432" cy="497020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3.3   </a:t>
            </a: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Веду </a:t>
            </a: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контроль/координацію  </a:t>
            </a: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за веденням </a:t>
            </a: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книг протоколів </a:t>
            </a: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засідань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39032"/>
            <a:ext cx="8422441" cy="47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77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870" y="330925"/>
            <a:ext cx="11079237" cy="452845"/>
          </a:xfrm>
        </p:spPr>
        <p:txBody>
          <a:bodyPr>
            <a:normAutofit fontScale="90000"/>
          </a:bodyPr>
          <a:lstStyle/>
          <a:p>
            <a:r>
              <a:rPr lang="uk-UA" sz="1800" b="1" dirty="0" smtClean="0">
                <a:solidFill>
                  <a:prstClr val="white"/>
                </a:solidFill>
              </a:rPr>
              <a:t>      </a:t>
            </a:r>
            <a:r>
              <a:rPr lang="uk-UA" sz="1800" b="1" dirty="0" err="1" smtClean="0">
                <a:solidFill>
                  <a:prstClr val="white"/>
                </a:solidFill>
              </a:rPr>
              <a:t>Борятинський</a:t>
            </a:r>
            <a:r>
              <a:rPr lang="uk-UA" sz="1800" b="1" dirty="0" smtClean="0">
                <a:solidFill>
                  <a:prstClr val="white"/>
                </a:solidFill>
              </a:rPr>
              <a:t> </a:t>
            </a:r>
            <a:r>
              <a:rPr lang="uk-UA" sz="1800" b="1" dirty="0">
                <a:solidFill>
                  <a:prstClr val="white"/>
                </a:solidFill>
              </a:rPr>
              <a:t>навчально-виховний комплекс «Загальноосвітня школа І-ІІ ступенів—дитячий садок»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57943"/>
            <a:ext cx="10295466" cy="5083419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3.4     </a:t>
            </a:r>
            <a:r>
              <a:rPr lang="ru-RU" sz="2000" dirty="0" err="1" smtClean="0"/>
              <a:t>Здійснюю</a:t>
            </a:r>
            <a:r>
              <a:rPr lang="ru-RU" sz="2000" dirty="0" smtClean="0"/>
              <a:t> </a:t>
            </a:r>
            <a:r>
              <a:rPr lang="ru-RU" sz="2000" dirty="0"/>
              <a:t>контроль і </a:t>
            </a:r>
            <a:r>
              <a:rPr lang="ru-RU" sz="2000" dirty="0" err="1"/>
              <a:t>координую</a:t>
            </a:r>
            <a:r>
              <a:rPr lang="ru-RU" sz="2000" dirty="0"/>
              <a:t> роботу </a:t>
            </a:r>
            <a:r>
              <a:rPr lang="ru-RU" sz="2000" dirty="0" err="1"/>
              <a:t>шкільної</a:t>
            </a:r>
            <a:r>
              <a:rPr lang="ru-RU" sz="2000" dirty="0"/>
              <a:t> </a:t>
            </a:r>
            <a:r>
              <a:rPr lang="ru-RU" sz="2000" dirty="0" err="1"/>
              <a:t>бібліотеки</a:t>
            </a:r>
            <a:r>
              <a:rPr lang="ru-RU" sz="2000" dirty="0"/>
              <a:t> </a:t>
            </a:r>
            <a:r>
              <a:rPr lang="ru-RU" sz="2000" dirty="0" smtClean="0"/>
              <a:t> ( посади </a:t>
            </a:r>
            <a:r>
              <a:rPr lang="ru-RU" sz="2000" dirty="0" err="1" smtClean="0"/>
              <a:t>бібліотекаря</a:t>
            </a:r>
            <a:r>
              <a:rPr lang="ru-RU" sz="2000" dirty="0" smtClean="0"/>
              <a:t> в </a:t>
            </a:r>
            <a:r>
              <a:rPr lang="ru-RU" sz="2000" dirty="0" err="1" smtClean="0"/>
              <a:t>школі</a:t>
            </a:r>
            <a:r>
              <a:rPr lang="ru-RU" sz="2000" dirty="0" smtClean="0"/>
              <a:t> </a:t>
            </a:r>
            <a:r>
              <a:rPr lang="ru-RU" sz="2000" dirty="0" err="1" smtClean="0"/>
              <a:t>немає</a:t>
            </a:r>
            <a:r>
              <a:rPr lang="ru-RU" sz="2000" dirty="0" smtClean="0"/>
              <a:t>, є доплата 10% за </a:t>
            </a:r>
            <a:r>
              <a:rPr lang="ru-RU" sz="2000" dirty="0" err="1" smtClean="0"/>
              <a:t>ведення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бібліотечного</a:t>
            </a:r>
            <a:r>
              <a:rPr lang="ru-RU" sz="2000" dirty="0" smtClean="0"/>
              <a:t> фонду) </a:t>
            </a:r>
            <a:endParaRPr lang="ru-RU" sz="2000" dirty="0"/>
          </a:p>
          <a:p>
            <a:pPr marL="0" indent="0">
              <a:buNone/>
            </a:pPr>
            <a:r>
              <a:rPr lang="uk-UA" dirty="0" smtClean="0"/>
              <a:t>                                          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72639" y="1981200"/>
            <a:ext cx="5007429" cy="770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000" b="1" i="1" dirty="0" smtClean="0">
                <a:latin typeface="+mj-lt"/>
              </a:rPr>
              <a:t>    Вибір </a:t>
            </a:r>
            <a:r>
              <a:rPr lang="uk-UA" sz="2000" b="1" i="1" dirty="0">
                <a:latin typeface="+mj-lt"/>
              </a:rPr>
              <a:t>і обговорення </a:t>
            </a:r>
            <a:r>
              <a:rPr lang="uk-UA" sz="2000" b="1" i="1" dirty="0" smtClean="0">
                <a:latin typeface="+mj-lt"/>
              </a:rPr>
              <a:t>підручників </a:t>
            </a:r>
          </a:p>
          <a:p>
            <a:pPr lvl="0"/>
            <a:r>
              <a:rPr lang="uk-UA" sz="2000" b="1" i="1" dirty="0">
                <a:latin typeface="+mj-lt"/>
              </a:rPr>
              <a:t> </a:t>
            </a:r>
            <a:r>
              <a:rPr lang="uk-UA" sz="2000" b="1" i="1" dirty="0" smtClean="0">
                <a:latin typeface="+mj-lt"/>
              </a:rPr>
              <a:t>    </a:t>
            </a:r>
            <a:endParaRPr lang="ru-RU" sz="2000" b="1" i="1" dirty="0">
              <a:latin typeface="+mj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72639" y="4311129"/>
            <a:ext cx="5050973" cy="861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000" b="1" i="1" dirty="0" smtClean="0">
                <a:latin typeface="+mj-lt"/>
              </a:rPr>
              <a:t>       Забезпечення </a:t>
            </a:r>
            <a:r>
              <a:rPr lang="uk-UA" sz="2000" b="1" i="1" dirty="0">
                <a:latin typeface="+mj-lt"/>
              </a:rPr>
              <a:t>підручниками</a:t>
            </a:r>
            <a:endParaRPr lang="ru-RU" sz="2000" b="1" i="1" dirty="0">
              <a:latin typeface="+mj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29094" y="5492722"/>
            <a:ext cx="5050973" cy="868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err="1"/>
              <a:t>Популяризація</a:t>
            </a:r>
            <a:r>
              <a:rPr lang="ru-RU" sz="2000" b="1" i="1" dirty="0"/>
              <a:t> книги. </a:t>
            </a:r>
            <a:r>
              <a:rPr lang="ru-RU" sz="2000" b="1" i="1" dirty="0" err="1"/>
              <a:t>Конкурси</a:t>
            </a:r>
            <a:r>
              <a:rPr lang="ru-RU" sz="2000" b="1" i="1" dirty="0"/>
              <a:t>, </a:t>
            </a:r>
            <a:r>
              <a:rPr lang="ru-RU" sz="2000" b="1" i="1" dirty="0" err="1"/>
              <a:t>акції</a:t>
            </a:r>
            <a:r>
              <a:rPr lang="ru-RU" sz="2000" b="1" i="1" dirty="0"/>
              <a:t>, </a:t>
            </a:r>
            <a:r>
              <a:rPr lang="ru-RU" sz="2000" b="1" i="1" dirty="0" err="1"/>
              <a:t>читацькі</a:t>
            </a:r>
            <a:r>
              <a:rPr lang="ru-RU" sz="2000" b="1" i="1" dirty="0"/>
              <a:t> </a:t>
            </a:r>
            <a:r>
              <a:rPr lang="ru-RU" sz="2000" b="1" i="1" dirty="0" err="1"/>
              <a:t>конференції</a:t>
            </a:r>
            <a:endParaRPr lang="ru-RU" sz="2000" b="1" i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72640" y="3129538"/>
            <a:ext cx="5007426" cy="763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</a:rPr>
              <a:t>Замовлення підручників в електронній  системі Курс Школа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918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74735" cy="383177"/>
          </a:xfrm>
        </p:spPr>
        <p:txBody>
          <a:bodyPr>
            <a:normAutofit fontScale="90000"/>
          </a:bodyPr>
          <a:lstStyle/>
          <a:p>
            <a:r>
              <a:rPr lang="uk-UA" sz="1800" b="1" dirty="0" err="1">
                <a:solidFill>
                  <a:prstClr val="white"/>
                </a:solidFill>
              </a:rPr>
              <a:t>Борятинський</a:t>
            </a:r>
            <a:r>
              <a:rPr lang="uk-UA" sz="1800" b="1" dirty="0">
                <a:solidFill>
                  <a:prstClr val="white"/>
                </a:solidFill>
              </a:rPr>
              <a:t> навчально-виховний комплекс «Загальноосвітня школа І-ІІ ступенів—дитячий садок»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550989"/>
            <a:ext cx="9703284" cy="4109582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uk-UA" sz="2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3.5.   Керую </a:t>
            </a:r>
            <a:r>
              <a:rPr lang="uk-UA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методичною радою </a:t>
            </a:r>
            <a:r>
              <a:rPr lang="uk-UA" sz="2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 (5 засідань)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endParaRPr lang="uk-UA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0" lvl="5" indent="-571500" algn="just" defTabSz="914400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uk-UA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Схвалюємо </a:t>
            </a:r>
            <a:r>
              <a:rPr lang="uk-UA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 роботи</a:t>
            </a:r>
          </a:p>
          <a:p>
            <a:pPr marL="2743200" lvl="5" indent="-571500" algn="just" defTabSz="914400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Рекомендуємо до друку </a:t>
            </a:r>
          </a:p>
          <a:p>
            <a:pPr marL="2743200" lvl="5" indent="-571500" algn="just" defTabSz="914400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Розробляємо рекомендації </a:t>
            </a:r>
            <a:r>
              <a:rPr lang="uk-UA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вчителям</a:t>
            </a:r>
            <a:endParaRPr lang="uk-UA" sz="24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1690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83146" cy="374469"/>
          </a:xfrm>
        </p:spPr>
        <p:txBody>
          <a:bodyPr>
            <a:normAutofit fontScale="90000"/>
          </a:bodyPr>
          <a:lstStyle/>
          <a:p>
            <a:r>
              <a:rPr lang="uk-UA" sz="1800" b="1" dirty="0">
                <a:solidFill>
                  <a:prstClr val="white"/>
                </a:solidFill>
              </a:rPr>
              <a:t> </a:t>
            </a:r>
            <a:r>
              <a:rPr lang="uk-UA" sz="1800" b="1" dirty="0" err="1">
                <a:solidFill>
                  <a:prstClr val="white"/>
                </a:solidFill>
              </a:rPr>
              <a:t>Борятинський</a:t>
            </a:r>
            <a:r>
              <a:rPr lang="uk-UA" sz="1800" b="1" dirty="0">
                <a:solidFill>
                  <a:prstClr val="white"/>
                </a:solidFill>
              </a:rPr>
              <a:t> навчально-виховний комплекс «Загальноосвітня школа І-ІІ ступенів—дитячий садок»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" y="1315857"/>
            <a:ext cx="10101943" cy="4675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b="1" dirty="0" smtClean="0"/>
              <a:t>3.6  Очолюю шкільну раду профілактики  правопорушень ( в склад  ради не входять класні керівники)</a:t>
            </a:r>
          </a:p>
          <a:p>
            <a:pPr marL="0" indent="0">
              <a:buNone/>
            </a:pPr>
            <a:r>
              <a:rPr lang="uk-UA" sz="2000" b="1" dirty="0"/>
              <a:t> </a:t>
            </a:r>
            <a:r>
              <a:rPr lang="uk-UA" sz="2000" b="1" dirty="0" smtClean="0"/>
              <a:t>                                   Основні напрямки роботи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2000" b="1" dirty="0"/>
              <a:t> </a:t>
            </a:r>
            <a:r>
              <a:rPr lang="uk-UA" sz="2000" b="1" dirty="0" smtClean="0"/>
              <a:t>Проведення профілактичної роботи з учнями і батьками з сімей які потребують особливого педагогічного контролю чи опинились в складних життєвих ситуаціях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2000" b="1" dirty="0" smtClean="0"/>
              <a:t>Профілактична робота з учнями які постійно запізнюються на уроки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2000" b="1" dirty="0" smtClean="0"/>
              <a:t>Профілактично робота з батьками дітей, які часто пропускають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2000" b="1" dirty="0"/>
              <a:t>О</a:t>
            </a:r>
            <a:r>
              <a:rPr lang="uk-UA" sz="2000" b="1" dirty="0" smtClean="0"/>
              <a:t>рганізація проведення </a:t>
            </a:r>
            <a:r>
              <a:rPr lang="uk-UA" sz="2000" b="1" dirty="0"/>
              <a:t>рейдів «Діти вулиці» </a:t>
            </a:r>
            <a:endParaRPr lang="uk-UA" sz="2000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uk-UA" sz="2000" b="1" dirty="0" smtClean="0"/>
              <a:t>Рекомендації вчителям щодо підтримки дисципліни у класі.</a:t>
            </a:r>
            <a:endParaRPr lang="uk-UA" sz="2000" b="1" dirty="0"/>
          </a:p>
          <a:p>
            <a:pPr marL="0" indent="0">
              <a:buNone/>
            </a:pPr>
            <a:r>
              <a:rPr lang="uk-UA" sz="2000" b="1" dirty="0" smtClean="0"/>
              <a:t>  На внутрішньо шкільний облік поставлено 2 учнів—6 класу, 1 учениця –7  класу,  3 учнів—8 класу</a:t>
            </a:r>
          </a:p>
          <a:p>
            <a:pPr marL="0" indent="0">
              <a:buNone/>
            </a:pPr>
            <a:r>
              <a:rPr lang="uk-UA" sz="2000" b="1" dirty="0" smtClean="0"/>
              <a:t>   На обліку в соціальних службах  і міліції поставлена 1 дитина (учениця 7 класу)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859596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83146" cy="374469"/>
          </a:xfrm>
        </p:spPr>
        <p:txBody>
          <a:bodyPr>
            <a:normAutofit fontScale="90000"/>
          </a:bodyPr>
          <a:lstStyle/>
          <a:p>
            <a:r>
              <a:rPr lang="uk-UA" sz="1800" b="1" dirty="0">
                <a:solidFill>
                  <a:prstClr val="white"/>
                </a:solidFill>
              </a:rPr>
              <a:t> </a:t>
            </a:r>
            <a:r>
              <a:rPr lang="uk-UA" sz="1800" b="1" dirty="0" err="1">
                <a:solidFill>
                  <a:prstClr val="white"/>
                </a:solidFill>
              </a:rPr>
              <a:t>Борятинський</a:t>
            </a:r>
            <a:r>
              <a:rPr lang="uk-UA" sz="1800" b="1" dirty="0">
                <a:solidFill>
                  <a:prstClr val="white"/>
                </a:solidFill>
              </a:rPr>
              <a:t> навчально-виховний комплекс «Загальноосвітня школа І-ІІ ступенів—дитячий садок»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85242"/>
            <a:ext cx="9040805" cy="4675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 smtClean="0"/>
              <a:t>3.7   В </a:t>
            </a:r>
            <a:r>
              <a:rPr lang="uk-UA" sz="2000" b="1" dirty="0" smtClean="0"/>
              <a:t>2021р </a:t>
            </a:r>
            <a:r>
              <a:rPr lang="uk-UA" sz="2000" b="1" dirty="0" smtClean="0"/>
              <a:t>в школі створено Раду </a:t>
            </a:r>
            <a:r>
              <a:rPr lang="uk-UA" sz="2000" b="1" dirty="0" smtClean="0"/>
              <a:t>школи, </a:t>
            </a:r>
            <a:r>
              <a:rPr lang="uk-UA" sz="2000" b="1" dirty="0" smtClean="0"/>
              <a:t>яку очолює голова батьківського комітету школи Коляда О.Я.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                              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09851" y="2438401"/>
            <a:ext cx="300445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Рада школи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2846" y="4258491"/>
            <a:ext cx="263869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Троє батьків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05349" y="4258491"/>
            <a:ext cx="31089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Троє педагогів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66529" y="4258491"/>
            <a:ext cx="301316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Троє учнів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159829" y="3526971"/>
            <a:ext cx="0" cy="592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165669" y="3526971"/>
            <a:ext cx="2177142" cy="505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246811" y="3492138"/>
            <a:ext cx="1820092" cy="627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11583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719" y="190698"/>
            <a:ext cx="6572155" cy="380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8996" y="3292800"/>
            <a:ext cx="5264332" cy="3330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184571" y="287384"/>
            <a:ext cx="4781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ВОЛОНТЕРСТВО У ЗАКЛАДІ</a:t>
            </a:r>
            <a:endParaRPr lang="ru-RU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04949"/>
            <a:ext cx="6206792" cy="1525451"/>
          </a:xfrm>
        </p:spPr>
        <p:txBody>
          <a:bodyPr/>
          <a:lstStyle/>
          <a:p>
            <a:pPr algn="ctr"/>
            <a:r>
              <a:rPr lang="uk-UA" dirty="0" smtClean="0"/>
              <a:t> ВОЛОНТЕРСТВО У ЗАКЛАДІ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5027" y="1045029"/>
            <a:ext cx="4359728" cy="5812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647" y="2118296"/>
            <a:ext cx="5225142" cy="32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Плетіння</a:t>
            </a:r>
            <a:r>
              <a:rPr lang="ru-RU" dirty="0" smtClean="0"/>
              <a:t> </a:t>
            </a:r>
            <a:r>
              <a:rPr lang="ru-RU" dirty="0" err="1" smtClean="0"/>
              <a:t>маскувальних</a:t>
            </a:r>
            <a:r>
              <a:rPr lang="ru-RU" dirty="0" smtClean="0"/>
              <a:t> </a:t>
            </a:r>
            <a:r>
              <a:rPr lang="ru-RU" dirty="0" err="1" smtClean="0"/>
              <a:t>сіток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6323" y="1490128"/>
            <a:ext cx="8474635" cy="476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61950"/>
            <a:ext cx="10009716" cy="1320800"/>
          </a:xfrm>
        </p:spPr>
        <p:txBody>
          <a:bodyPr/>
          <a:lstStyle/>
          <a:p>
            <a:r>
              <a:rPr lang="uk-UA" dirty="0" smtClean="0"/>
              <a:t> РОБОТА НА НАУКОВО-ДОСЛІДНИХ ДІЛЯНКАХ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656" y="1162050"/>
            <a:ext cx="5472794" cy="2985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5100" y="1295400"/>
            <a:ext cx="4922520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8354" y="4267200"/>
            <a:ext cx="5472746" cy="2456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447866" cy="1320800"/>
          </a:xfrm>
        </p:spPr>
        <p:txBody>
          <a:bodyPr/>
          <a:lstStyle/>
          <a:p>
            <a:r>
              <a:rPr lang="uk-UA" dirty="0" smtClean="0"/>
              <a:t>МАЙСТЕРНІ ЧЕКАЮТЬ НА УЧНІВ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0"/>
            <a:ext cx="5382415" cy="415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5550" y="1885950"/>
            <a:ext cx="5581649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3" y="365125"/>
            <a:ext cx="10968037" cy="575033"/>
          </a:xfrm>
        </p:spPr>
        <p:txBody>
          <a:bodyPr>
            <a:normAutofit fontScale="90000"/>
          </a:bodyPr>
          <a:lstStyle/>
          <a:p>
            <a:r>
              <a:rPr lang="uk-UA" sz="1800" b="1" dirty="0" smtClean="0"/>
              <a:t>         </a:t>
            </a:r>
            <a:r>
              <a:rPr lang="uk-UA" sz="1800" b="1" dirty="0" smtClean="0">
                <a:solidFill>
                  <a:schemeClr val="tx1"/>
                </a:solidFill>
              </a:rPr>
              <a:t>Борятинський навчально-виховний   комплекс 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Педагогів 17  з них:  1- вихователь дошкільної групи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1- вихователь ГПД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1 –директор 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1-заступник (0,5 ст.) </a:t>
            </a:r>
          </a:p>
          <a:p>
            <a:endParaRPr lang="uk-UA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6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вища категорія—4 педагога</a:t>
            </a:r>
          </a:p>
          <a:p>
            <a:pPr lvl="6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І категорія—3 педагога </a:t>
            </a:r>
          </a:p>
          <a:p>
            <a:pPr lvl="6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ІІ категорія–2 педагога </a:t>
            </a:r>
          </a:p>
          <a:p>
            <a:pPr lvl="6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спеціаліст– 6 педагога</a:t>
            </a:r>
          </a:p>
          <a:p>
            <a:pPr lvl="6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11 розряд—1 педагог</a:t>
            </a:r>
          </a:p>
          <a:p>
            <a:pPr lvl="6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10 розряд –1 педагог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1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5676900" cy="1320800"/>
          </a:xfrm>
        </p:spPr>
        <p:txBody>
          <a:bodyPr>
            <a:noAutofit/>
          </a:bodyPr>
          <a:lstStyle/>
          <a:p>
            <a:r>
              <a:rPr lang="uk-UA" sz="4800" dirty="0" smtClean="0"/>
              <a:t>ВИПУСК 2021-2022</a:t>
            </a:r>
            <a:br>
              <a:rPr lang="uk-UA" sz="4800" dirty="0" smtClean="0"/>
            </a:br>
            <a:endParaRPr lang="ru-RU" sz="4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105025"/>
            <a:ext cx="5276850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3950" y="495300"/>
            <a:ext cx="5683250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248400" y="5506492"/>
            <a:ext cx="53911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4800" dirty="0" smtClean="0"/>
              <a:t>Щасливої дороги!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11010900" cy="575033"/>
          </a:xfrm>
        </p:spPr>
        <p:txBody>
          <a:bodyPr>
            <a:normAutofit fontScale="90000"/>
          </a:bodyPr>
          <a:lstStyle/>
          <a:p>
            <a:r>
              <a:rPr lang="uk-UA" sz="1800" b="1" dirty="0" smtClean="0"/>
              <a:t>         </a:t>
            </a:r>
            <a:r>
              <a:rPr lang="uk-UA" sz="1800" b="1" dirty="0" smtClean="0">
                <a:solidFill>
                  <a:schemeClr val="tx1"/>
                </a:solidFill>
              </a:rPr>
              <a:t>Борятинський навчально-виховний   комплекс 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 . БЕЗПЕЧНЕ ОСВІТНЕ СЕРЕДОВИЩЕ  </a:t>
            </a:r>
          </a:p>
          <a:p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2.1.  Класи НУШ належно укомплектовані.  </a:t>
            </a:r>
          </a:p>
          <a:p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1-4 класи—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ноудбуками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2-4 класи—принтерами, проекторами (3,4кл.),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смарттелевізором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.), новими меблями і партами. </a:t>
            </a:r>
          </a:p>
          <a:p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8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033"/>
          </a:xfrm>
        </p:spPr>
        <p:txBody>
          <a:bodyPr>
            <a:normAutofit/>
          </a:bodyPr>
          <a:lstStyle/>
          <a:p>
            <a:r>
              <a:rPr lang="uk-UA" sz="1800" b="1" dirty="0" smtClean="0">
                <a:solidFill>
                  <a:schemeClr val="tx1"/>
                </a:solidFill>
              </a:rPr>
              <a:t>                                                                    2 клас Борятинського НВК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843" y="1248032"/>
            <a:ext cx="5241542" cy="3682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728" y="1248032"/>
            <a:ext cx="6072050" cy="369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52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033"/>
          </a:xfrm>
        </p:spPr>
        <p:txBody>
          <a:bodyPr>
            <a:normAutofit/>
          </a:bodyPr>
          <a:lstStyle/>
          <a:p>
            <a:r>
              <a:rPr lang="uk-UA" sz="1800" b="1" dirty="0" smtClean="0">
                <a:solidFill>
                  <a:schemeClr val="tx1"/>
                </a:solidFill>
              </a:rPr>
              <a:t>                                                                    </a:t>
            </a:r>
            <a:r>
              <a:rPr lang="uk-UA" sz="1800" b="1" dirty="0">
                <a:solidFill>
                  <a:schemeClr val="tx1"/>
                </a:solidFill>
              </a:rPr>
              <a:t>3</a:t>
            </a:r>
            <a:r>
              <a:rPr lang="uk-UA" sz="1800" b="1" dirty="0" smtClean="0">
                <a:solidFill>
                  <a:schemeClr val="tx1"/>
                </a:solidFill>
              </a:rPr>
              <a:t> клас Борятинського НВК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5762" y="953501"/>
            <a:ext cx="8975125" cy="495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611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47687"/>
            <a:ext cx="11125200" cy="575033"/>
          </a:xfrm>
        </p:spPr>
        <p:txBody>
          <a:bodyPr>
            <a:normAutofit fontScale="90000"/>
          </a:bodyPr>
          <a:lstStyle/>
          <a:p>
            <a:r>
              <a:rPr lang="uk-UA" sz="1800" b="1" dirty="0" smtClean="0">
                <a:solidFill>
                  <a:schemeClr val="tx1"/>
                </a:solidFill>
              </a:rPr>
              <a:t>         Борятинський навчально-виховний   комплекс 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889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2.2.   В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комп'ютерниму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(суміщений з кабінетом фізики)    наявний комплект комп'ютерів 5+1  повністю робочий, проте морально застарілий . Перші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двоядерні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комп'ютери  2006 року.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intel Celeron Dual-Core)</a:t>
            </a:r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Подано звернення  Вих: 01-28 /№170-а від адміністрації  НВК у відділ освіти, міському голові  щодо придбання нового комплекту комп'ютерів  7+1 в комп'ютерний клас Червоноградською міською радою.</a:t>
            </a:r>
          </a:p>
          <a:p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0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547687"/>
            <a:ext cx="11110912" cy="575033"/>
          </a:xfrm>
        </p:spPr>
        <p:txBody>
          <a:bodyPr>
            <a:normAutofit fontScale="90000"/>
          </a:bodyPr>
          <a:lstStyle/>
          <a:p>
            <a:r>
              <a:rPr lang="uk-UA" sz="1800" b="1" dirty="0" smtClean="0"/>
              <a:t>         </a:t>
            </a:r>
            <a:r>
              <a:rPr lang="uk-UA" sz="1800" b="1" dirty="0" smtClean="0">
                <a:solidFill>
                  <a:schemeClr val="tx1"/>
                </a:solidFill>
              </a:rPr>
              <a:t>Борятинський навчально-виховний   комплекс 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2.2. Комп'ютерний клас</a:t>
            </a:r>
          </a:p>
          <a:p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86" y="1775772"/>
            <a:ext cx="7615406" cy="436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91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7687"/>
            <a:ext cx="10896600" cy="575033"/>
          </a:xfrm>
        </p:spPr>
        <p:txBody>
          <a:bodyPr>
            <a:normAutofit fontScale="90000"/>
          </a:bodyPr>
          <a:lstStyle/>
          <a:p>
            <a:r>
              <a:rPr lang="uk-UA" sz="1800" b="1" dirty="0" smtClean="0">
                <a:solidFill>
                  <a:schemeClr val="tx1"/>
                </a:solidFill>
              </a:rPr>
              <a:t>         Борятинський навчально-виховний   комплекс «Загальноосвітня школа І-ІІ ступенів—дитячий садок»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96778" y="1305282"/>
            <a:ext cx="10357022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2.3.  Для занять фізкультурою учнів і дошкільнят функціонує спортивний зал площею 148,8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шкільний стадіон,  спортивні споруди.</a:t>
            </a:r>
          </a:p>
          <a:p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спортивному залі  літом 2020 року зроблено  ремонт. Побілено стелю, пофарбовано стіни, частково замінено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прогнившу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підлогу (велись роботи власними силами і батьками)</a:t>
            </a:r>
          </a:p>
          <a:p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8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1501</TotalTime>
  <Words>1220</Words>
  <Application>Microsoft Office PowerPoint</Application>
  <PresentationFormat>Произвольный</PresentationFormat>
  <Paragraphs>328</Paragraphs>
  <Slides>30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Аспект</vt:lpstr>
      <vt:lpstr> Борятинський навчально-виховний   комплекс  «Загальноосвітня школа І-ІІ ступенів—дитячий  садок»</vt:lpstr>
      <vt:lpstr>         Борятинський навчально-виховний   комплекс «Загальноосвітня школа І-ІІ ступенів—дитячий садок» </vt:lpstr>
      <vt:lpstr>         Борятинський навчально-виховний   комплекс «Загальноосвітня школа І-ІІ ступенів—дитячий садок» </vt:lpstr>
      <vt:lpstr>         Борятинський навчально-виховний   комплекс «Загальноосвітня школа І-ІІ ступенів—дитячий садок» </vt:lpstr>
      <vt:lpstr>                                                                    2 клас Борятинського НВК </vt:lpstr>
      <vt:lpstr>                                                                    3 клас Борятинського НВК </vt:lpstr>
      <vt:lpstr>         Борятинський навчально-виховний   комплекс «Загальноосвітня школа І-ІІ ступенів—дитячий садок» </vt:lpstr>
      <vt:lpstr>         Борятинський навчально-виховний   комплекс «Загальноосвітня школа І-ІІ ступенів—дитячий садок» </vt:lpstr>
      <vt:lpstr>         Борятинський навчально-виховний   комплекс «Загальноосвітня школа І-ІІ ступенів—дитячий садок» </vt:lpstr>
      <vt:lpstr>                                                        Спортивні споруди Борятинського НВК </vt:lpstr>
      <vt:lpstr>                                                 Спортивний зал  Борятинського НВК </vt:lpstr>
      <vt:lpstr>         Борятинський навчально-виховний   комплекс «Загальноосвітня школа І-ІІ ступенів—дитячий садок» </vt:lpstr>
      <vt:lpstr> Борятинський навчально-виховний   комплекс «Загальноосвітня школа І-ІІ ступенів—дитячий садок» </vt:lpstr>
      <vt:lpstr>Борятинський навчально-виховний   комплекс «Загальноосвітня школа І-ІІ ступенів—дитячий садок» </vt:lpstr>
      <vt:lpstr>Борятинський навчально-виховний   комплекс «Загальноосвітня школа І-ІІ ступенів—дитячий садок» </vt:lpstr>
      <vt:lpstr>Борятинський навчально-виховний   комплекс «Загальноосвітня школа І-ІІ ступенів—дитячий садок» </vt:lpstr>
      <vt:lpstr>Борятинський навчально-виховний комплекс «Загальноосвітня школа І-ІІ ступенів—дитячий садок» </vt:lpstr>
      <vt:lpstr>Борятинський навчально-виховний комплекс «Загальноосвітня школа І-ІІ ступенів—дитячий садок» </vt:lpstr>
      <vt:lpstr>Борятинський навчально-виховний комплекс «Загальноосвітня школа І-ІІ ступенів—дитячий садок» </vt:lpstr>
      <vt:lpstr>Борятинський навчально-виховний комплекс «Загальноосвітня школа І-ІІ ступенів—дитячий садок» </vt:lpstr>
      <vt:lpstr>      Борятинський навчально-виховний комплекс «Загальноосвітня школа І-ІІ ступенів—дитячий садок» </vt:lpstr>
      <vt:lpstr>Борятинський навчально-виховний комплекс «Загальноосвітня школа І-ІІ ступенів—дитячий садок»</vt:lpstr>
      <vt:lpstr> Борятинський навчально-виховний комплекс «Загальноосвітня школа І-ІІ ступенів—дитячий садок» </vt:lpstr>
      <vt:lpstr> Борятинський навчально-виховний комплекс «Загальноосвітня школа І-ІІ ступенів—дитячий садок» </vt:lpstr>
      <vt:lpstr>Слайд 25</vt:lpstr>
      <vt:lpstr> ВОЛОНТЕРСТВО У ЗАКЛАДІ</vt:lpstr>
      <vt:lpstr>Плетіння маскувальних сіток</vt:lpstr>
      <vt:lpstr> РОБОТА НА НАУКОВО-ДОСЛІДНИХ ДІЛЯНКАХ</vt:lpstr>
      <vt:lpstr>МАЙСТЕРНІ ЧЕКАЮТЬ НА УЧНІВ</vt:lpstr>
      <vt:lpstr>ВИПУСК 2021-2022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Червоноградський НВК «Спеціалізована</dc:title>
  <dc:creator>Acer</dc:creator>
  <cp:lastModifiedBy>Admin</cp:lastModifiedBy>
  <cp:revision>135</cp:revision>
  <dcterms:created xsi:type="dcterms:W3CDTF">2015-02-14T21:48:59Z</dcterms:created>
  <dcterms:modified xsi:type="dcterms:W3CDTF">2022-09-28T18:39:03Z</dcterms:modified>
</cp:coreProperties>
</file>