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notesMasterIdLst>
    <p:notesMasterId r:id="rId27"/>
  </p:notesMasterIdLst>
  <p:sldIdLst>
    <p:sldId id="256" r:id="rId2"/>
    <p:sldId id="270" r:id="rId3"/>
    <p:sldId id="257" r:id="rId4"/>
    <p:sldId id="258" r:id="rId5"/>
    <p:sldId id="259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73" r:id="rId17"/>
    <p:sldId id="275" r:id="rId18"/>
    <p:sldId id="277" r:id="rId19"/>
    <p:sldId id="276" r:id="rId20"/>
    <p:sldId id="274" r:id="rId21"/>
    <p:sldId id="279" r:id="rId22"/>
    <p:sldId id="278" r:id="rId23"/>
    <p:sldId id="281" r:id="rId24"/>
    <p:sldId id="280" r:id="rId25"/>
    <p:sldId id="269" r:id="rId2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FECA9-1C91-4984-ACC0-4855E389FB13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FE0E5-3AE9-433E-A550-AB4F20C4802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49252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FE0E5-3AE9-433E-A550-AB4F20C4802E}" type="slidenum">
              <a:rPr lang="uk-UA" smtClean="0"/>
              <a:t>19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201131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7323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 фотографі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8427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8730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36928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30095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628166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з малю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654455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13817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816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47168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7985372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42246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80305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40480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70033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0151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8310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683F5C-D3E6-4694-A45E-278B057EEF52}" type="datetimeFigureOut">
              <a:rPr lang="uk-UA" smtClean="0"/>
              <a:t>19.03.2024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67AC0B-A502-4E9F-A3AA-9F10E431FB9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9191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D15A2B-1661-4B8E-8F6D-DF57E38DB0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25961" y="426156"/>
            <a:ext cx="7163849" cy="2103398"/>
          </a:xfrm>
        </p:spPr>
        <p:txBody>
          <a:bodyPr>
            <a:normAutofit fontScale="90000"/>
          </a:bodyPr>
          <a:lstStyle/>
          <a:p>
            <a:r>
              <a:rPr lang="uk-UA" sz="4400" dirty="0"/>
              <a:t>    </a:t>
            </a:r>
            <a:br>
              <a:rPr lang="uk-UA" sz="4400" dirty="0"/>
            </a:br>
            <a:br>
              <a:rPr lang="uk-UA" sz="4400" dirty="0"/>
            </a:br>
            <a:r>
              <a:rPr lang="uk-UA" sz="4400" dirty="0"/>
              <a:t> </a:t>
            </a:r>
            <a:r>
              <a:rPr lang="uk-UA" sz="4400" b="1" i="1" dirty="0">
                <a:solidFill>
                  <a:srgbClr val="FFFF00"/>
                </a:solidFill>
              </a:rPr>
              <a:t>Розвиток творчих </a:t>
            </a:r>
            <a:br>
              <a:rPr lang="uk-UA" sz="4400" b="1" i="1" dirty="0">
                <a:solidFill>
                  <a:srgbClr val="FFFF00"/>
                </a:solidFill>
              </a:rPr>
            </a:br>
            <a:r>
              <a:rPr lang="uk-UA" sz="4400" b="1" i="1" dirty="0">
                <a:solidFill>
                  <a:srgbClr val="FFFF00"/>
                </a:solidFill>
              </a:rPr>
              <a:t>здібностей дітей          </a:t>
            </a:r>
            <a:br>
              <a:rPr lang="uk-UA" sz="4400" b="1" i="1" dirty="0">
                <a:solidFill>
                  <a:srgbClr val="FFFF00"/>
                </a:solidFill>
              </a:rPr>
            </a:br>
            <a:r>
              <a:rPr lang="uk-UA" sz="4400" b="1" i="1" dirty="0">
                <a:solidFill>
                  <a:srgbClr val="FFFF00"/>
                </a:solidFill>
              </a:rPr>
              <a:t>засобами музики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5797FEA7-8057-4047-AF5F-E9408404A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81378" y="3643254"/>
            <a:ext cx="4865597" cy="1736891"/>
          </a:xfrm>
        </p:spPr>
        <p:txBody>
          <a:bodyPr>
            <a:noAutofit/>
          </a:bodyPr>
          <a:lstStyle/>
          <a:p>
            <a:r>
              <a:rPr lang="uk-UA" b="1" i="1" dirty="0">
                <a:solidFill>
                  <a:schemeClr val="tx1"/>
                </a:solidFill>
              </a:rPr>
              <a:t>З досвіду роботи</a:t>
            </a:r>
          </a:p>
          <a:p>
            <a:r>
              <a:rPr lang="uk-UA" b="1" i="1" dirty="0">
                <a:solidFill>
                  <a:schemeClr val="tx1"/>
                </a:solidFill>
              </a:rPr>
              <a:t>музичного керівника</a:t>
            </a:r>
          </a:p>
          <a:p>
            <a:r>
              <a:rPr lang="uk-UA" b="1" i="1" dirty="0" err="1">
                <a:solidFill>
                  <a:schemeClr val="tx1"/>
                </a:solidFill>
              </a:rPr>
              <a:t>Поздимирської</a:t>
            </a:r>
            <a:r>
              <a:rPr lang="uk-UA" b="1" i="1" dirty="0">
                <a:solidFill>
                  <a:schemeClr val="tx1"/>
                </a:solidFill>
              </a:rPr>
              <a:t> гімназії</a:t>
            </a:r>
          </a:p>
          <a:p>
            <a:r>
              <a:rPr lang="uk-UA" b="1" i="1" dirty="0" err="1">
                <a:solidFill>
                  <a:schemeClr val="tx1"/>
                </a:solidFill>
              </a:rPr>
              <a:t>Циганкової</a:t>
            </a:r>
            <a:r>
              <a:rPr lang="uk-UA" b="1" i="1" dirty="0">
                <a:solidFill>
                  <a:schemeClr val="tx1"/>
                </a:solidFill>
              </a:rPr>
              <a:t> Оксани Романівни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5C31C9-21F7-4D4B-BB8A-09AFCE4A8B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986" y="2653542"/>
            <a:ext cx="3848100" cy="3819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3646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67FA330-B520-4A0B-A00F-ED3C5897265A}"/>
              </a:ext>
            </a:extLst>
          </p:cNvPr>
          <p:cNvSpPr txBox="1"/>
          <p:nvPr/>
        </p:nvSpPr>
        <p:spPr>
          <a:xfrm>
            <a:off x="1153551" y="429064"/>
            <a:ext cx="728706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допомогою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виховується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Батьківщини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народу,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формуються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вміння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274AD1-F713-4487-847E-F67ED2207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7932" y="2429096"/>
            <a:ext cx="5922542" cy="2761884"/>
          </a:xfrm>
          <a:prstGeom prst="round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7AF0CD-71D5-4C73-9629-38B5EB8BB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72" y="3301378"/>
            <a:ext cx="5807028" cy="312755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433512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C1554FD-0136-4DDE-8937-BE2A8D428738}"/>
              </a:ext>
            </a:extLst>
          </p:cNvPr>
          <p:cNvSpPr txBox="1"/>
          <p:nvPr/>
        </p:nvSpPr>
        <p:spPr>
          <a:xfrm>
            <a:off x="1252025" y="816318"/>
            <a:ext cx="669622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Дитячі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елементами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танцювальних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рухів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C56E2EF-B489-41D7-B67E-01A4776F0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664" y="1770425"/>
            <a:ext cx="5251939" cy="3938954"/>
          </a:xfrm>
          <a:prstGeom prst="round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B9C176-0885-4339-821B-C7117790C3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359" r="2820"/>
          <a:stretch/>
        </p:blipFill>
        <p:spPr>
          <a:xfrm>
            <a:off x="57317" y="2574387"/>
            <a:ext cx="6315347" cy="37842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72386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3BA0FF2-5A41-460D-9C43-8D6B73301F80}"/>
              </a:ext>
            </a:extLst>
          </p:cNvPr>
          <p:cNvSpPr txBox="1"/>
          <p:nvPr/>
        </p:nvSpPr>
        <p:spPr>
          <a:xfrm>
            <a:off x="886265" y="621547"/>
            <a:ext cx="769502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Народні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ігри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сприяють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музичних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здібностей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збагаченню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словникового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запасу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дітей</a:t>
            </a:r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CBE3DE-CFC8-4E0E-A7EF-BF71AB67FA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205" r="206"/>
          <a:stretch/>
        </p:blipFill>
        <p:spPr>
          <a:xfrm>
            <a:off x="4949793" y="2006542"/>
            <a:ext cx="6355942" cy="362053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7686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047A21-F493-43DE-9AF6-522AE2209D12}"/>
              </a:ext>
            </a:extLst>
          </p:cNvPr>
          <p:cNvSpPr txBox="1"/>
          <p:nvPr/>
        </p:nvSpPr>
        <p:spPr>
          <a:xfrm>
            <a:off x="1266093" y="351692"/>
            <a:ext cx="60350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музичних інструментах грати 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разом нам цікаво, розвиваємо увагу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C4D368-B2BF-4EAE-915F-14075601F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385" r="667"/>
          <a:stretch/>
        </p:blipFill>
        <p:spPr>
          <a:xfrm>
            <a:off x="2255520" y="1599138"/>
            <a:ext cx="7680960" cy="490717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9128998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1EE188F-4CBB-4CBD-85C7-E84EAE76FCAF}"/>
              </a:ext>
            </a:extLst>
          </p:cNvPr>
          <p:cNvSpPr txBox="1"/>
          <p:nvPr/>
        </p:nvSpPr>
        <p:spPr>
          <a:xfrm>
            <a:off x="1477106" y="0"/>
            <a:ext cx="10227213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Українська дитяча музика – це найцікавіший,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найдоступніший багатофункціональний матеріал </a:t>
            </a: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виховання дітей дошкільного віку, що дає змогу оптимізувати виховний процес, дисциплінувати , забезпечити системність і послідовність роботи,  домогтися високої ефективності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освітньо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виховного процесу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BC14DD3-A438-45C0-9AA1-4C04A8EE6A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101" y="3108543"/>
            <a:ext cx="6445771" cy="354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0004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78F136-333C-41C9-A23E-5A2059EB2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</a:t>
            </a:r>
            <a:r>
              <a:rPr lang="uk-UA" dirty="0" err="1"/>
              <a:t>іздво</a:t>
            </a:r>
            <a:r>
              <a:rPr lang="uk-UA" dirty="0"/>
              <a:t> </a:t>
            </a:r>
            <a:r>
              <a:rPr lang="uk-UA" dirty="0" err="1"/>
              <a:t>зустрічаємо,танцюємо</a:t>
            </a:r>
            <a:r>
              <a:rPr lang="uk-UA" dirty="0"/>
              <a:t> та співаємо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8BD138A-85CC-4556-867C-CA396B85F1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DFB999B-B9F4-4400-889E-30623666A451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DF8D048-71B8-4B1E-907F-DBD65B93CF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F2FF8D43-32CF-4E14-AB67-DA33B726783B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CC1AEB4D-A550-411A-A994-1513F6D26F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014242" y="2755981"/>
            <a:ext cx="3194968" cy="685800"/>
          </a:xfrm>
        </p:spPr>
        <p:txBody>
          <a:bodyPr/>
          <a:lstStyle/>
          <a:p>
            <a:endParaRPr lang="uk-UA" dirty="0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152DD3E8-75D9-4ED2-9A46-58DA6E718AE3}"/>
              </a:ext>
            </a:extLst>
          </p:cNvPr>
          <p:cNvSpPr>
            <a:spLocks noGrp="1"/>
          </p:cNvSpPr>
          <p:nvPr>
            <p:ph type="body" sz="half" idx="17"/>
          </p:nvPr>
        </p:nvSpPr>
        <p:spPr>
          <a:xfrm>
            <a:off x="7076792" y="3520126"/>
            <a:ext cx="3194968" cy="2430936"/>
          </a:xfrm>
        </p:spPr>
        <p:txBody>
          <a:bodyPr/>
          <a:lstStyle/>
          <a:p>
            <a:endParaRPr lang="uk-UA" dirty="0"/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EBC459F-CCC4-44A5-9228-562FDAFD15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918" y="1813560"/>
            <a:ext cx="9143842" cy="47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4659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82718-3C14-468D-985F-1A2DCD4F65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38E5B3-F635-4146-B06A-4E3D6538082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7B7BF1-1A3A-4C68-8A1C-23012E2F190D}"/>
              </a:ext>
            </a:extLst>
          </p:cNvPr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4D89481-2352-4A37-A2FE-9962910B1B9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Текст 5">
            <a:extLst>
              <a:ext uri="{FF2B5EF4-FFF2-40B4-BE49-F238E27FC236}">
                <a16:creationId xmlns:a16="http://schemas.microsoft.com/office/drawing/2014/main" id="{3FF63A2E-A612-48F0-9747-611F9E63158D}"/>
              </a:ext>
            </a:extLst>
          </p:cNvPr>
          <p:cNvSpPr>
            <a:spLocks noGrp="1"/>
          </p:cNvSpPr>
          <p:nvPr>
            <p:ph type="body" sz="half" idx="16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id="{FF757FFF-4D2A-41CD-8532-5C23FE75612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91D48B9F-26BE-4A6B-94DE-28B4C542D5B6}"/>
              </a:ext>
            </a:extLst>
          </p:cNvPr>
          <p:cNvSpPr>
            <a:spLocks noGrp="1"/>
          </p:cNvSpPr>
          <p:nvPr>
            <p:ph type="body" sz="half" idx="17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C2154B1-D9E1-4CC9-84A2-B94EA229C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874" y="-51870"/>
            <a:ext cx="10034536" cy="663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8653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EB7EF25-2294-437F-8AED-B049CF6A6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230FF0-36B7-453E-B44D-7A16C216A3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15240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4823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7865CA-1C4C-4A85-A7D0-B40FB4478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3720" y="0"/>
            <a:ext cx="55740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92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627EAF-075E-4FBD-8361-DFCD8D63B0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5336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0DDC77C-A243-4DA7-A15A-D93EE4B50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57" t="1855" r="13417" b="166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4D36B82-F6EE-4766-A8D8-287293344D9A}"/>
              </a:ext>
            </a:extLst>
          </p:cNvPr>
          <p:cNvSpPr txBox="1"/>
          <p:nvPr/>
        </p:nvSpPr>
        <p:spPr>
          <a:xfrm>
            <a:off x="2194560" y="168812"/>
            <a:ext cx="98895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ВІЗИТНА КАРТКА</a:t>
            </a:r>
          </a:p>
          <a:p>
            <a:r>
              <a:rPr lang="uk-UA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Дата народження: </a:t>
            </a:r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 червня 1969р.</a:t>
            </a:r>
          </a:p>
          <a:p>
            <a:endParaRPr lang="uk-UA" sz="2400" dirty="0">
              <a:solidFill>
                <a:schemeClr val="bg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Освіта: </a:t>
            </a:r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середня-спеціальна, вища.</a:t>
            </a:r>
          </a:p>
          <a:p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Закінчила: у 1989році Дзержинське Державне музичне училище, у 2005році      Горлівський державний педагогічний інститут іноземних мов.</a:t>
            </a:r>
          </a:p>
          <a:p>
            <a:r>
              <a:rPr lang="uk-UA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Категорія перша.</a:t>
            </a:r>
          </a:p>
          <a:p>
            <a:r>
              <a:rPr lang="uk-UA" sz="2400" b="1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Стаж роботи: 34 роки.</a:t>
            </a:r>
          </a:p>
          <a:p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Місце роботи: ЗДО (ясла садок)№15 «Золота рибка» </a:t>
            </a:r>
            <a:r>
              <a:rPr lang="uk-UA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Торецької</a:t>
            </a:r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міської військово-цивільної адміністрації М. </a:t>
            </a:r>
            <a:r>
              <a:rPr lang="uk-UA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Торецьк</a:t>
            </a:r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Бахмутського району, Донецької області;  </a:t>
            </a:r>
            <a:r>
              <a:rPr lang="uk-UA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Волсвинський</a:t>
            </a:r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дитячий садок; </a:t>
            </a:r>
            <a:r>
              <a:rPr lang="uk-UA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Поздимир</a:t>
            </a:r>
            <a:r>
              <a:rPr lang="en-US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uk-UA" sz="2400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ька</a:t>
            </a:r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гімназія.</a:t>
            </a:r>
          </a:p>
          <a:p>
            <a:r>
              <a:rPr lang="uk-UA" sz="2400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Професія: музичний керівник. </a:t>
            </a:r>
          </a:p>
        </p:txBody>
      </p:sp>
    </p:spTree>
    <p:extLst>
      <p:ext uri="{BB962C8B-B14F-4D97-AF65-F5344CB8AC3E}">
        <p14:creationId xmlns:p14="http://schemas.microsoft.com/office/powerpoint/2010/main" val="2525465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00F0EB4-3E37-4D8F-BAAC-D82652199A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311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38B25D6-E869-4BB0-8493-B05A3F29EA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551" y="-446090"/>
            <a:ext cx="5181600" cy="72639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3CCB60-39BF-4421-8A04-0B2A27ADF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0"/>
            <a:ext cx="518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6376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B08EB1-93E1-43AA-897B-BF1AFBA10F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7517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225A56-6277-4373-A42D-80AA4BFAB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1258598"/>
            <a:ext cx="10942318" cy="1271242"/>
          </a:xfrm>
        </p:spPr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E9AD223-84C6-4CA1-8A02-E7C344AB9E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" y="0"/>
            <a:ext cx="101803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7372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9C4FDA-D7D4-4397-819F-DE0CF5C838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2949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A57D58-E8B0-4F1B-9907-7E459DC23F6D}"/>
              </a:ext>
            </a:extLst>
          </p:cNvPr>
          <p:cNvSpPr txBox="1"/>
          <p:nvPr/>
        </p:nvSpPr>
        <p:spPr>
          <a:xfrm>
            <a:off x="989427" y="562708"/>
            <a:ext cx="10213145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ПОРАДИ:</a:t>
            </a:r>
          </a:p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«Як розвивати творчість дитини»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Підтримуйте бажання дитини пізнавати навколишній світ.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Ненав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язливо</a:t>
            </a:r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підтримуйте прагнення до творчості.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Відповідайте на чисельні дитячі питання.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Знаходьте слова підтримки щодо творчих пошуків дитини.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оцінюйте дитячу творчість негативно.</a:t>
            </a:r>
          </a:p>
          <a:p>
            <a:endParaRPr lang="uk-UA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Будьте терплячі щодо «дивних» творчих ідей.</a:t>
            </a:r>
          </a:p>
        </p:txBody>
      </p:sp>
    </p:spTree>
    <p:extLst>
      <p:ext uri="{BB962C8B-B14F-4D97-AF65-F5344CB8AC3E}">
        <p14:creationId xmlns:p14="http://schemas.microsoft.com/office/powerpoint/2010/main" val="2788670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BA62643-3CA2-4881-8437-153D83835E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5886" y="278791"/>
            <a:ext cx="8596668" cy="3880773"/>
          </a:xfrm>
        </p:spPr>
        <p:txBody>
          <a:bodyPr>
            <a:normAutofit/>
          </a:bodyPr>
          <a:lstStyle/>
          <a:p>
            <a:r>
              <a:rPr lang="ru-RU" sz="3200" dirty="0" err="1"/>
              <a:t>Музично</a:t>
            </a:r>
            <a:r>
              <a:rPr lang="ru-RU" sz="3200" dirty="0"/>
              <a:t> – </a:t>
            </a:r>
            <a:r>
              <a:rPr lang="ru-RU" sz="3200" dirty="0" err="1"/>
              <a:t>естетичне</a:t>
            </a:r>
            <a:r>
              <a:rPr lang="ru-RU" sz="3200" dirty="0"/>
              <a:t> </a:t>
            </a:r>
            <a:r>
              <a:rPr lang="ru-RU" sz="3200" dirty="0" err="1"/>
              <a:t>виховання</a:t>
            </a:r>
            <a:r>
              <a:rPr lang="ru-RU" sz="3200" dirty="0"/>
              <a:t> </a:t>
            </a:r>
            <a:r>
              <a:rPr lang="ru-RU" sz="3200" dirty="0" err="1"/>
              <a:t>має</a:t>
            </a:r>
            <a:r>
              <a:rPr lang="ru-RU" sz="3200" dirty="0"/>
              <a:t> </a:t>
            </a:r>
            <a:r>
              <a:rPr lang="ru-RU" sz="3200" dirty="0" err="1"/>
              <a:t>універсальний</a:t>
            </a:r>
            <a:r>
              <a:rPr lang="ru-RU" sz="3200" dirty="0"/>
              <a:t> характер і тому </a:t>
            </a:r>
            <a:r>
              <a:rPr lang="ru-RU" sz="3200" dirty="0" err="1"/>
              <a:t>ефективно</a:t>
            </a:r>
            <a:r>
              <a:rPr lang="ru-RU" sz="3200" dirty="0"/>
              <a:t> </a:t>
            </a:r>
            <a:r>
              <a:rPr lang="ru-RU" sz="3200" dirty="0" err="1"/>
              <a:t>використовується</a:t>
            </a:r>
            <a:r>
              <a:rPr lang="ru-RU" sz="3200" dirty="0"/>
              <a:t> в </a:t>
            </a:r>
            <a:r>
              <a:rPr lang="ru-RU" sz="3200" dirty="0" err="1"/>
              <a:t>роботі</a:t>
            </a:r>
            <a:r>
              <a:rPr lang="ru-RU" sz="3200" dirty="0"/>
              <a:t> з </a:t>
            </a:r>
            <a:r>
              <a:rPr lang="ru-RU" sz="3200" dirty="0" err="1"/>
              <a:t>дітьми</a:t>
            </a:r>
            <a:r>
              <a:rPr lang="ru-RU" sz="3200" dirty="0"/>
              <a:t> </a:t>
            </a:r>
            <a:r>
              <a:rPr lang="ru-RU" sz="3200" dirty="0" err="1"/>
              <a:t>різного</a:t>
            </a:r>
            <a:r>
              <a:rPr lang="ru-RU" sz="3200" dirty="0"/>
              <a:t> </a:t>
            </a:r>
            <a:r>
              <a:rPr lang="ru-RU" sz="3200" dirty="0" err="1"/>
              <a:t>віку</a:t>
            </a:r>
            <a:r>
              <a:rPr lang="ru-RU" sz="3200" dirty="0"/>
              <a:t> та </a:t>
            </a:r>
            <a:r>
              <a:rPr lang="ru-RU" sz="3200" dirty="0" err="1"/>
              <a:t>рівню</a:t>
            </a:r>
            <a:r>
              <a:rPr lang="ru-RU" sz="3200" dirty="0"/>
              <a:t> </a:t>
            </a:r>
            <a:r>
              <a:rPr lang="ru-RU" sz="3200" dirty="0" err="1"/>
              <a:t>розвитку</a:t>
            </a:r>
            <a:r>
              <a:rPr lang="ru-RU" sz="3200" dirty="0"/>
              <a:t>.</a:t>
            </a:r>
            <a:endParaRPr lang="uk-UA" sz="3200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6BE4417-7E31-4354-990C-F5D29C4618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6332" y="3268247"/>
            <a:ext cx="6151474" cy="341390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5281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DDB779-A379-4D55-B006-9DD2372069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69" y="609599"/>
            <a:ext cx="8596668" cy="4848665"/>
          </a:xfrm>
        </p:spPr>
        <p:txBody>
          <a:bodyPr>
            <a:normAutofit/>
          </a:bodyPr>
          <a:lstStyle/>
          <a:p>
            <a:r>
              <a:rPr lang="uk-UA" sz="2400" dirty="0">
                <a:solidFill>
                  <a:schemeClr val="tx1"/>
                </a:solidFill>
              </a:rPr>
              <a:t>Завдання: </a:t>
            </a:r>
            <a:br>
              <a:rPr lang="uk-UA" sz="2400" dirty="0"/>
            </a:br>
            <a:br>
              <a:rPr lang="uk-UA" sz="1800" dirty="0"/>
            </a:br>
            <a:r>
              <a:rPr lang="uk-UA" sz="1800" dirty="0">
                <a:solidFill>
                  <a:schemeClr val="tx1"/>
                </a:solidFill>
              </a:rPr>
              <a:t>- виховання у дошкільників позитивного ставлення до музичного мистецтва;</a:t>
            </a:r>
            <a:br>
              <a:rPr lang="uk-UA" sz="1800" dirty="0">
                <a:solidFill>
                  <a:schemeClr val="tx1"/>
                </a:solidFill>
              </a:rPr>
            </a:br>
            <a:r>
              <a:rPr lang="uk-UA" sz="1800" dirty="0">
                <a:solidFill>
                  <a:schemeClr val="tx1"/>
                </a:solidFill>
              </a:rPr>
              <a:t>- організація музичного виховання дітей дошкільного віку на матеріалі музичної творчості;</a:t>
            </a:r>
            <a:br>
              <a:rPr lang="uk-UA" sz="1800" dirty="0">
                <a:solidFill>
                  <a:schemeClr val="tx1"/>
                </a:solidFill>
              </a:rPr>
            </a:br>
            <a:r>
              <a:rPr lang="uk-UA" sz="1800" dirty="0">
                <a:solidFill>
                  <a:schemeClr val="tx1"/>
                </a:solidFill>
              </a:rPr>
              <a:t>- ознайомлення дошкільнят з музичною творчістю України, сприяння вивченню рідної мови, культури та звичаїв народу;</a:t>
            </a:r>
            <a:br>
              <a:rPr lang="uk-UA" sz="1800" dirty="0">
                <a:solidFill>
                  <a:schemeClr val="tx1"/>
                </a:solidFill>
              </a:rPr>
            </a:br>
            <a:r>
              <a:rPr lang="uk-UA" sz="1800" dirty="0">
                <a:solidFill>
                  <a:schemeClr val="tx1"/>
                </a:solidFill>
              </a:rPr>
              <a:t>- розвиток музичних здібностей, умінь музичної інтерпретації, емоційної, інтелектуальної сфер особистості;</a:t>
            </a:r>
            <a:br>
              <a:rPr lang="uk-UA" sz="1800" dirty="0">
                <a:solidFill>
                  <a:schemeClr val="tx1"/>
                </a:solidFill>
              </a:rPr>
            </a:br>
            <a:r>
              <a:rPr lang="uk-UA" sz="1800" dirty="0">
                <a:solidFill>
                  <a:schemeClr val="tx1"/>
                </a:solidFill>
              </a:rPr>
              <a:t>- набуття досвіду творчої співпраці з дітьми і дорослими в музично-театралізованих розвагах та святах.</a:t>
            </a:r>
          </a:p>
        </p:txBody>
      </p:sp>
    </p:spTree>
    <p:extLst>
      <p:ext uri="{BB962C8B-B14F-4D97-AF65-F5344CB8AC3E}">
        <p14:creationId xmlns:p14="http://schemas.microsoft.com/office/powerpoint/2010/main" val="38478737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DE5210-2927-4C68-9AC1-EDA36BF32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761" y="201637"/>
            <a:ext cx="8596668" cy="4215618"/>
          </a:xfrm>
        </p:spPr>
        <p:txBody>
          <a:bodyPr>
            <a:normAutofit/>
          </a:bodyPr>
          <a:lstStyle/>
          <a:p>
            <a:r>
              <a:rPr lang="uk-UA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</a:t>
            </a: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етоди та прийоми: </a:t>
            </a:r>
            <a:b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Словесні:</a:t>
            </a:r>
            <a:br>
              <a:rPr lang="uk-UA" b="0" i="0" dirty="0">
                <a:solidFill>
                  <a:srgbClr val="333333"/>
                </a:solidFill>
                <a:effectLst/>
                <a:latin typeface="Roboto" panose="02000000000000000000" pitchFamily="2" charset="0"/>
              </a:rPr>
            </a:br>
            <a:r>
              <a:rPr lang="uk-UA" sz="2700" b="0" i="0" dirty="0" err="1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uk-UA" sz="27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про історію виникнення музики, особливості її виконання; </a:t>
            </a:r>
            <a:br>
              <a:rPr lang="uk-UA" sz="27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пояснення змісту пісень, значення </a:t>
            </a:r>
            <a:r>
              <a:rPr lang="uk-UA" sz="27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НОВИХ МУЗИЧНИХ</a:t>
            </a:r>
            <a:r>
              <a:rPr lang="uk-UA" sz="27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термінів; </a:t>
            </a:r>
            <a:br>
              <a:rPr lang="uk-UA" sz="27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бесіди з дітьми, спрямовані на формування інтересу до  музики.</a:t>
            </a:r>
            <a:endParaRPr lang="uk-UA" sz="2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A1E610-C7FF-4E8C-B22B-005B674B78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51" y="3828173"/>
            <a:ext cx="5034475" cy="282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784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4705DFD-1ADE-4E63-BA95-09324C59B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AACC114-AA60-477D-8E47-70DBEEA11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2940" y="0"/>
            <a:ext cx="8785097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402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D8644E-FEEF-4951-B4CE-B57416CEC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599"/>
            <a:ext cx="8596668" cy="2260209"/>
          </a:xfrm>
        </p:spPr>
        <p:txBody>
          <a:bodyPr>
            <a:normAutofit fontScale="90000"/>
          </a:bodyPr>
          <a:lstStyle/>
          <a:p>
            <a: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Практичні:</a:t>
            </a:r>
            <a:br>
              <a:rPr lang="uk-UA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вокальні і танцювальні вправи</a:t>
            </a:r>
            <a:br>
              <a:rPr lang="uk-UA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ігри </a:t>
            </a:r>
            <a:br>
              <a:rPr lang="uk-UA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100" b="0" i="0" dirty="0"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традиційні українські свята та розваги</a:t>
            </a:r>
            <a:endParaRPr lang="uk-UA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DE8975-29BA-46A2-A03C-80C8484B9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5668" y="3145228"/>
            <a:ext cx="3345840" cy="33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3259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C5C5823-B448-4DB9-878F-99A2FA0C9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4748" y="1793632"/>
            <a:ext cx="4087252" cy="4454770"/>
          </a:xfrm>
          <a:prstGeom prst="round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F9C11A9-81A8-4542-9ACA-5DE0E73662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022" y="3130749"/>
            <a:ext cx="6997726" cy="3356804"/>
          </a:xfrm>
          <a:prstGeom prst="round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0037E1-0903-4B8C-9E43-2A0EA1739989}"/>
              </a:ext>
            </a:extLst>
          </p:cNvPr>
          <p:cNvSpPr txBox="1"/>
          <p:nvPr/>
        </p:nvSpPr>
        <p:spPr>
          <a:xfrm>
            <a:off x="1631852" y="407963"/>
            <a:ext cx="749808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Жанри дитячої музики:</a:t>
            </a:r>
            <a:b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пісні,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дражнилки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лічилки, небилиці, </a:t>
            </a:r>
            <a:r>
              <a:rPr lang="uk-UA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заклички</a:t>
            </a:r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жартівливі пісні, а також прозові приповідки, скоромовки, загадки, казки, танці, марш.</a:t>
            </a:r>
          </a:p>
        </p:txBody>
      </p:sp>
    </p:spTree>
    <p:extLst>
      <p:ext uri="{BB962C8B-B14F-4D97-AF65-F5344CB8AC3E}">
        <p14:creationId xmlns:p14="http://schemas.microsoft.com/office/powerpoint/2010/main" val="2808595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042048B-D1CF-42ED-840A-67A776012AF8}"/>
              </a:ext>
            </a:extLst>
          </p:cNvPr>
          <p:cNvSpPr txBox="1"/>
          <p:nvPr/>
        </p:nvSpPr>
        <p:spPr>
          <a:xfrm>
            <a:off x="433137" y="474345"/>
            <a:ext cx="9315774" cy="1431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100" dirty="0"/>
              <a:t>     </a:t>
            </a:r>
            <a:r>
              <a:rPr lang="ru-RU" sz="2800" dirty="0" err="1"/>
              <a:t>Найважливішими</a:t>
            </a:r>
            <a:r>
              <a:rPr lang="ru-RU" sz="2800" dirty="0"/>
              <a:t> жанрами </a:t>
            </a:r>
            <a:r>
              <a:rPr lang="ru-RU" sz="2800" dirty="0" err="1"/>
              <a:t>дитячого</a:t>
            </a:r>
            <a:r>
              <a:rPr lang="ru-RU" sz="2800" dirty="0"/>
              <a:t>      </a:t>
            </a:r>
          </a:p>
          <a:p>
            <a:r>
              <a:rPr lang="ru-RU" sz="2800" dirty="0"/>
              <a:t> </a:t>
            </a:r>
            <a:r>
              <a:rPr lang="ru-RU" sz="2800" dirty="0" err="1"/>
              <a:t>музикування</a:t>
            </a:r>
            <a:r>
              <a:rPr lang="ru-RU" sz="2800" dirty="0"/>
              <a:t> є : </a:t>
            </a:r>
            <a:r>
              <a:rPr lang="ru-RU" sz="2800" dirty="0" err="1"/>
              <a:t>колискова</a:t>
            </a:r>
            <a:r>
              <a:rPr lang="ru-RU" sz="2800" dirty="0"/>
              <a:t> -   активно </a:t>
            </a:r>
          </a:p>
          <a:p>
            <a:r>
              <a:rPr lang="ru-RU" sz="2800" dirty="0" err="1"/>
              <a:t>діючий</a:t>
            </a:r>
            <a:r>
              <a:rPr lang="ru-RU" sz="2800" dirty="0"/>
              <a:t>  </a:t>
            </a:r>
            <a:r>
              <a:rPr lang="ru-RU" sz="2800" dirty="0" err="1"/>
              <a:t>засіб</a:t>
            </a:r>
            <a:r>
              <a:rPr lang="ru-RU" sz="2800" dirty="0"/>
              <a:t> </a:t>
            </a:r>
            <a:r>
              <a:rPr lang="ru-RU" sz="2800" dirty="0" err="1"/>
              <a:t>виховання</a:t>
            </a:r>
            <a:r>
              <a:rPr lang="ru-RU" sz="2800" dirty="0"/>
              <a:t> </a:t>
            </a:r>
            <a:r>
              <a:rPr lang="ru-RU" sz="2800" dirty="0" err="1"/>
              <a:t>художнього</a:t>
            </a:r>
            <a:r>
              <a:rPr lang="ru-RU" sz="2800" dirty="0"/>
              <a:t> смаку </a:t>
            </a:r>
            <a:r>
              <a:rPr lang="ru-RU" sz="2800" dirty="0" err="1"/>
              <a:t>дитини</a:t>
            </a:r>
            <a:endParaRPr lang="uk-UA" sz="28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6E86CE3-4397-4A79-9AD2-D0750F2A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46" y="1905506"/>
            <a:ext cx="10550769" cy="4602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3769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хема">
  <a:themeElements>
    <a:clrScheme name="Схема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Схема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хема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TM04033919[[fn=Схема]]</Template>
  <TotalTime>246</TotalTime>
  <Words>480</Words>
  <Application>Microsoft Office PowerPoint</Application>
  <PresentationFormat>Широкий екран</PresentationFormat>
  <Paragraphs>46</Paragraphs>
  <Slides>25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25</vt:i4>
      </vt:variant>
    </vt:vector>
  </HeadingPairs>
  <TitlesOfParts>
    <vt:vector size="31" baseType="lpstr">
      <vt:lpstr>Arial</vt:lpstr>
      <vt:lpstr>Calibri</vt:lpstr>
      <vt:lpstr>Roboto</vt:lpstr>
      <vt:lpstr>Times New Roman</vt:lpstr>
      <vt:lpstr>Tw Cen MT</vt:lpstr>
      <vt:lpstr>Схема</vt:lpstr>
      <vt:lpstr>       Розвиток творчих  здібностей дітей           засобами музики</vt:lpstr>
      <vt:lpstr>Презентація PowerPoint</vt:lpstr>
      <vt:lpstr>Презентація PowerPoint</vt:lpstr>
      <vt:lpstr>Завдання:   - виховання у дошкільників позитивного ставлення до музичного мистецтва; - організація музичного виховання дітей дошкільного віку на матеріалі музичної творчості; - ознайомлення дошкільнят з музичною творчістю України, сприяння вивченню рідної мови, культури та звичаїв народу; - розвиток музичних здібностей, умінь музичної інтерпретації, емоційної, інтелектуальної сфер особистості; - набуття досвіду творчої співпраці з дітьми і дорослими в музично-театралізованих розвагах та святах.</vt:lpstr>
      <vt:lpstr>Методи та прийоми:   - Словесні: ПОВІДОМЛЕння про історію виникнення музики, особливості її виконання;  пояснення змісту пісень, значення НОВИХ МУЗИЧНИХ термінів;  бесіди з дітьми, спрямовані на формування інтересу до  музики.</vt:lpstr>
      <vt:lpstr>Презентація PowerPoint</vt:lpstr>
      <vt:lpstr>Практичні: - вокальні і танцювальні вправи - ігри  - традиційні українські свята та розваги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Різдво зустрічаємо,танцюємо та співаємо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Розвиток творчих здібностей дітей засобами музики</dc:title>
  <dc:creator>Леся</dc:creator>
  <cp:lastModifiedBy>Адмін</cp:lastModifiedBy>
  <cp:revision>24</cp:revision>
  <dcterms:created xsi:type="dcterms:W3CDTF">2023-12-15T10:28:16Z</dcterms:created>
  <dcterms:modified xsi:type="dcterms:W3CDTF">2024-03-19T11:59:32Z</dcterms:modified>
</cp:coreProperties>
</file>